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472" r:id="rId2"/>
    <p:sldId id="735" r:id="rId3"/>
    <p:sldId id="771" r:id="rId4"/>
    <p:sldId id="766" r:id="rId5"/>
    <p:sldId id="2470" r:id="rId6"/>
    <p:sldId id="746" r:id="rId7"/>
    <p:sldId id="2471" r:id="rId8"/>
    <p:sldId id="2454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339330-A4E5-4A3A-95DD-E4BB85598EA0}" v="18" dt="2024-06-13T10:22:52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77"/>
    <p:restoredTop sz="96327"/>
  </p:normalViewPr>
  <p:slideViewPr>
    <p:cSldViewPr snapToGrid="0">
      <p:cViewPr varScale="1">
        <p:scale>
          <a:sx n="73" d="100"/>
          <a:sy n="73" d="100"/>
        </p:scale>
        <p:origin x="90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3A9D-BCA3-F448-86EF-44C83ABD4F3C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23BC9-FD95-5B4C-ACAA-C075C3979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684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10B61-81C5-4D56-A25A-FE33079C041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93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4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8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0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2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9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0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5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478D0-C336-4265-A9EA-A49F07CA3870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38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6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0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7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www.oatis.j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199" y="1781846"/>
            <a:ext cx="10376141" cy="4928235"/>
          </a:xfrm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dirty="0">
                <a:latin typeface="+mj-ea"/>
                <a:ea typeface="+mj-ea"/>
              </a:rPr>
              <a:t> 薬を使うときの一回あたりの用量（</a:t>
            </a:r>
            <a:r>
              <a:rPr lang="en-US" altLang="ja-JP" sz="4000" dirty="0">
                <a:solidFill>
                  <a:srgbClr val="FF0000"/>
                </a:solidFill>
                <a:latin typeface="+mj-ea"/>
                <a:ea typeface="+mj-ea"/>
              </a:rPr>
              <a:t>dose</a:t>
            </a:r>
            <a:r>
              <a:rPr lang="ja-JP" altLang="en-US" sz="4000" dirty="0">
                <a:latin typeface="+mj-ea"/>
                <a:ea typeface="+mj-ea"/>
              </a:rPr>
              <a:t>）が過剰である（</a:t>
            </a:r>
            <a:r>
              <a:rPr lang="en-US" altLang="ja-JP" sz="4000" dirty="0">
                <a:solidFill>
                  <a:srgbClr val="FF0000"/>
                </a:solidFill>
                <a:latin typeface="+mj-ea"/>
                <a:ea typeface="+mj-ea"/>
              </a:rPr>
              <a:t>over</a:t>
            </a:r>
            <a:r>
              <a:rPr lang="ja-JP" altLang="en-US" sz="4000" dirty="0">
                <a:latin typeface="+mj-ea"/>
                <a:ea typeface="+mj-ea"/>
              </a:rPr>
              <a:t>）こと、 </a:t>
            </a:r>
            <a:endParaRPr lang="en-US" altLang="ja-JP" sz="4000" dirty="0">
              <a:latin typeface="+mj-ea"/>
              <a:ea typeface="+mj-ea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latin typeface="+mj-ea"/>
                <a:ea typeface="+mj-ea"/>
              </a:rPr>
              <a:t> </a:t>
            </a:r>
            <a:r>
              <a:rPr lang="ja-JP" altLang="en-US" sz="4000" dirty="0">
                <a:latin typeface="+mj-ea"/>
                <a:ea typeface="+mj-ea"/>
              </a:rPr>
              <a:t>または薬物の過量摂取に及ぶ行為のことを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｢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オーバードーズ </a:t>
            </a: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Over</a:t>
            </a:r>
            <a:r>
              <a:rPr kumimoji="1" lang="en-US" altLang="ja-JP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Dose</a:t>
            </a:r>
            <a:r>
              <a:rPr kumimoji="1" lang="en-US" altLang="ja-JP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: 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ＯＤ </a:t>
            </a: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」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といいます。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4000" dirty="0">
                <a:latin typeface="+mj-ea"/>
                <a:ea typeface="+mj-ea"/>
              </a:rPr>
              <a:t> のみすぎを繰り返すうちにそれまでの量では効かなくなり、より大量　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4000" dirty="0">
                <a:latin typeface="+mj-ea"/>
                <a:ea typeface="+mj-ea"/>
              </a:rPr>
              <a:t> に服用して救急搬送されたり、体へのダメージを起こします。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4000" dirty="0">
                <a:latin typeface="+mj-ea"/>
                <a:ea typeface="+mj-ea"/>
              </a:rPr>
              <a:t> 近年はドラッグストアや薬局で購入できるカゼ薬や咳止め、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4000" dirty="0">
                <a:latin typeface="+mj-ea"/>
                <a:ea typeface="+mj-ea"/>
              </a:rPr>
              <a:t> 解熱鎮痛剤など市販薬のオーバードーズが問題になっています。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 bwMode="auto">
          <a:xfrm>
            <a:off x="3931989" y="330158"/>
            <a:ext cx="4968552" cy="86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メイリオ" panose="020B0604030504040204" pitchFamily="50" charset="-128"/>
              <a:cs typeface="+mj-cs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5C844814-F1E2-9701-4AA6-7C2F33331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5"/>
            <a:ext cx="10515600" cy="1325563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</a:rPr>
              <a:t>オーバードーズとは？</a:t>
            </a:r>
          </a:p>
        </p:txBody>
      </p:sp>
    </p:spTree>
    <p:extLst>
      <p:ext uri="{BB962C8B-B14F-4D97-AF65-F5344CB8AC3E}">
        <p14:creationId xmlns:p14="http://schemas.microsoft.com/office/powerpoint/2010/main" val="45869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01BD1E1-5789-33E6-6394-D4C84D739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930" y="5668673"/>
            <a:ext cx="9394141" cy="125100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049D152-82FF-85BF-E8A3-2A9141B8CBEF}"/>
              </a:ext>
            </a:extLst>
          </p:cNvPr>
          <p:cNvSpPr txBox="1"/>
          <p:nvPr/>
        </p:nvSpPr>
        <p:spPr>
          <a:xfrm>
            <a:off x="1414463" y="5407183"/>
            <a:ext cx="5929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全国の精神科医療施設における薬物関連精神疾患の実態調査　図３より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A8AE605-519B-A758-3214-77740E5FB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381" y="46606"/>
            <a:ext cx="9071239" cy="5301771"/>
          </a:xfrm>
          <a:prstGeom prst="rect">
            <a:avLst/>
          </a:prstGeom>
        </p:spPr>
      </p:pic>
      <p:sp>
        <p:nvSpPr>
          <p:cNvPr id="8" name="爆発: 8 pt 7">
            <a:extLst>
              <a:ext uri="{FF2B5EF4-FFF2-40B4-BE49-F238E27FC236}">
                <a16:creationId xmlns:a16="http://schemas.microsoft.com/office/drawing/2014/main" id="{EAE37BA2-C99B-4890-AA3A-C8B25B811D15}"/>
              </a:ext>
            </a:extLst>
          </p:cNvPr>
          <p:cNvSpPr/>
          <p:nvPr/>
        </p:nvSpPr>
        <p:spPr>
          <a:xfrm>
            <a:off x="2532209" y="1189327"/>
            <a:ext cx="3395661" cy="2064448"/>
          </a:xfrm>
          <a:prstGeom prst="irregularSeal1">
            <a:avLst/>
          </a:prstGeom>
          <a:solidFill>
            <a:srgbClr val="F23EA9">
              <a:alpha val="50000"/>
            </a:srgb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市販薬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F91BA86-A7A3-843C-12E6-F6C6D0C9E7FF}"/>
              </a:ext>
            </a:extLst>
          </p:cNvPr>
          <p:cNvSpPr txBox="1"/>
          <p:nvPr/>
        </p:nvSpPr>
        <p:spPr>
          <a:xfrm>
            <a:off x="1996557" y="103543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1168111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535138-84C2-78C9-10A9-CA997392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731"/>
            <a:ext cx="10515600" cy="1325562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</a:rPr>
              <a:t>なぜオーバードーズするの？</a:t>
            </a:r>
          </a:p>
        </p:txBody>
      </p:sp>
      <p:pic>
        <p:nvPicPr>
          <p:cNvPr id="7" name="Picture 12" descr="市販薬　依存　イラスト　こども　 に対する画像結果">
            <a:extLst>
              <a:ext uri="{FF2B5EF4-FFF2-40B4-BE49-F238E27FC236}">
                <a16:creationId xmlns:a16="http://schemas.microsoft.com/office/drawing/2014/main" id="{66E26656-6BF2-4035-FADA-3FAD1B216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9" r="14231"/>
          <a:stretch/>
        </p:blipFill>
        <p:spPr bwMode="auto">
          <a:xfrm>
            <a:off x="8876671" y="3641319"/>
            <a:ext cx="3082247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コンテンツ プレースホルダー 5">
            <a:extLst>
              <a:ext uri="{FF2B5EF4-FFF2-40B4-BE49-F238E27FC236}">
                <a16:creationId xmlns:a16="http://schemas.microsoft.com/office/drawing/2014/main" id="{E7F1A287-CE61-4FFE-CA25-5089C1E06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291" y="1809355"/>
            <a:ext cx="10617418" cy="4781741"/>
          </a:xfrm>
        </p:spPr>
        <p:txBody>
          <a:bodyPr>
            <a:normAutofit fontScale="25000" lnSpcReduction="20000"/>
          </a:bodyPr>
          <a:lstStyle/>
          <a:p>
            <a:pPr marL="137795" marR="34290" lvl="0" indent="2540" algn="l" defTabSz="914400" rtl="0" eaLnBrk="1" fontAlgn="auto" latinLnBrk="0" hangingPunct="1">
              <a:lnSpc>
                <a:spcPct val="128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11200" spc="-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BIZ UDゴシック" panose="020B0400000000000000" pitchFamily="49" charset="-128"/>
              </a:rPr>
              <a:t> </a:t>
            </a:r>
            <a:r>
              <a:rPr kumimoji="0" lang="ja-JP" altLang="en-US" sz="11200" spc="15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BIZ UDゴシック" panose="020B0400000000000000" pitchFamily="49" charset="-128"/>
              </a:rPr>
              <a:t>親との関係がうまくいっていない、悩みを相談できる相手がいな</a:t>
            </a:r>
            <a:endParaRPr kumimoji="0" lang="en-US" altLang="ja-JP" sz="11200" spc="15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BIZ UDゴシック" panose="020B0400000000000000" pitchFamily="49" charset="-128"/>
            </a:endParaRPr>
          </a:p>
          <a:p>
            <a:pPr marL="137795" marR="34290" lvl="0" indent="0" algn="l" defTabSz="914400" rtl="0" eaLnBrk="1" fontAlgn="auto" latinLnBrk="0" hangingPunct="1">
              <a:lnSpc>
                <a:spcPct val="128000"/>
              </a:lnSpc>
              <a:spcBef>
                <a:spcPts val="1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ja-JP" sz="11200" spc="15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BIZ UDゴシック" panose="020B0400000000000000" pitchFamily="49" charset="-128"/>
              </a:rPr>
              <a:t> </a:t>
            </a:r>
            <a:r>
              <a:rPr kumimoji="0" lang="ja-JP" altLang="en-US" sz="11200" spc="15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BIZ UDゴシック" panose="020B0400000000000000" pitchFamily="49" charset="-128"/>
              </a:rPr>
              <a:t>いなど、家庭や学校で「孤独感」や「強いストレス」を感じて、その </a:t>
            </a:r>
            <a:endParaRPr kumimoji="0" lang="en-US" altLang="ja-JP" sz="11200" spc="15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BIZ UDゴシック" panose="020B0400000000000000" pitchFamily="49" charset="-128"/>
            </a:endParaRPr>
          </a:p>
          <a:p>
            <a:pPr marL="137795" marR="34290" lvl="0" indent="0" algn="l" defTabSz="914400" rtl="0" eaLnBrk="1" fontAlgn="auto" latinLnBrk="0" hangingPunct="1">
              <a:lnSpc>
                <a:spcPct val="128000"/>
              </a:lnSpc>
              <a:spcBef>
                <a:spcPts val="1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ja-JP" sz="11200" spc="15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BIZ UDゴシック" panose="020B0400000000000000" pitchFamily="49" charset="-128"/>
              </a:rPr>
              <a:t> </a:t>
            </a:r>
            <a:r>
              <a:rPr kumimoji="0" lang="ja-JP" altLang="en-US" sz="11200" spc="15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BIZ UDゴシック" panose="020B0400000000000000" pitchFamily="49" charset="-128"/>
              </a:rPr>
              <a:t>つらい気持ちを忘れるため、和らげるためにオーバードーズする </a:t>
            </a:r>
            <a:endParaRPr kumimoji="0" lang="en-US" altLang="ja-JP" sz="11200" spc="15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BIZ UDゴシック" panose="020B0400000000000000" pitchFamily="49" charset="-128"/>
            </a:endParaRPr>
          </a:p>
          <a:p>
            <a:pPr marL="137795" marR="34290" lvl="0" indent="0" algn="l" defTabSz="914400" rtl="0" eaLnBrk="1" fontAlgn="auto" latinLnBrk="0" hangingPunct="1">
              <a:lnSpc>
                <a:spcPct val="128000"/>
              </a:lnSpc>
              <a:spcBef>
                <a:spcPts val="1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ja-JP" sz="11200" spc="15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BIZ UDゴシック" panose="020B0400000000000000" pitchFamily="49" charset="-128"/>
              </a:rPr>
              <a:t> </a:t>
            </a:r>
            <a:r>
              <a:rPr kumimoji="0" lang="ja-JP" altLang="en-US" sz="11200" spc="15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BIZ UDゴシック" panose="020B0400000000000000" pitchFamily="49" charset="-128"/>
              </a:rPr>
              <a:t>傾向があるといわれている。</a:t>
            </a:r>
            <a:endParaRPr kumimoji="0" lang="en-US" altLang="ja-JP" sz="11200" spc="15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BIZ UDゴシック" panose="020B0400000000000000" pitchFamily="49" charset="-128"/>
            </a:endParaRPr>
          </a:p>
          <a:p>
            <a:pPr marL="137795" marR="34290" lvl="0" indent="2540" algn="l" defTabSz="914400" rtl="0" eaLnBrk="1" fontAlgn="auto" latinLnBrk="0" hangingPunct="1">
              <a:lnSpc>
                <a:spcPct val="128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11200" spc="15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BIZ UDゴシック" panose="020B0400000000000000" pitchFamily="49" charset="-128"/>
              </a:rPr>
              <a:t> 違法薬物ではないため、リスクが軽視されている。</a:t>
            </a:r>
            <a:endParaRPr kumimoji="0" lang="en-US" altLang="ja-JP" sz="11200" b="0" i="0" u="none" strike="noStrike" kern="1200" cap="none" spc="150" normalizeH="0" baseline="0" noProof="0" dirty="0">
              <a:ln>
                <a:noFill/>
              </a:ln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BIZ UDゴシック" panose="020B0400000000000000" pitchFamily="49" charset="-128"/>
            </a:endParaRPr>
          </a:p>
          <a:p>
            <a:pPr marL="137795" marR="34290" lvl="0" indent="2540" algn="l" defTabSz="914400" rtl="0" eaLnBrk="1" fontAlgn="auto" latinLnBrk="0" hangingPunct="1">
              <a:lnSpc>
                <a:spcPct val="128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1200" b="0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BIZ UDゴシック" panose="020B0400000000000000" pitchFamily="49" charset="-128"/>
              </a:rPr>
              <a:t> SNS</a:t>
            </a:r>
            <a:r>
              <a:rPr kumimoji="0" lang="ja-JP" altLang="en-US" sz="11200" b="0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BIZ UDゴシック" panose="020B0400000000000000" pitchFamily="49" charset="-128"/>
              </a:rPr>
              <a:t>で具体的な情報が手に入りやすく、オーバー　　　　　　　　　　　　　</a:t>
            </a:r>
            <a:endParaRPr kumimoji="0" lang="en-US" altLang="ja-JP" sz="11200" b="0" i="0" u="none" strike="noStrike" kern="1200" cap="none" spc="5" normalizeH="0" baseline="0" noProof="0" dirty="0">
              <a:ln>
                <a:noFill/>
              </a:ln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BIZ UDゴシック" panose="020B0400000000000000" pitchFamily="49" charset="-128"/>
            </a:endParaRPr>
          </a:p>
          <a:p>
            <a:pPr marL="137795" marR="34290" lvl="0" indent="0" algn="l" defTabSz="914400" rtl="0" eaLnBrk="1" fontAlgn="auto" latinLnBrk="0" hangingPunct="1">
              <a:lnSpc>
                <a:spcPct val="128000"/>
              </a:lnSpc>
              <a:spcBef>
                <a:spcPts val="1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ja-JP" altLang="en-US" sz="11200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BIZ UDゴシック" panose="020B0400000000000000" pitchFamily="49" charset="-128"/>
              </a:rPr>
              <a:t>　</a:t>
            </a:r>
            <a:r>
              <a:rPr kumimoji="0" lang="ja-JP" altLang="en-US" sz="11200" b="0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BIZ UDゴシック" panose="020B0400000000000000" pitchFamily="49" charset="-128"/>
              </a:rPr>
              <a:t>ドーズ仲間とつながる。</a:t>
            </a:r>
            <a:endParaRPr kumimoji="0" lang="en-US" altLang="ja-JP" sz="11200" b="0" i="0" u="none" strike="noStrike" kern="1200" cap="none" spc="5" normalizeH="0" baseline="0" noProof="0" dirty="0">
              <a:ln>
                <a:noFill/>
              </a:ln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BIZ UDゴシック" panose="020B0400000000000000" pitchFamily="49" charset="-128"/>
            </a:endParaRPr>
          </a:p>
          <a:p>
            <a:pPr marL="137795" marR="34290" lvl="0" indent="2540" algn="l" defTabSz="914400" rtl="0" eaLnBrk="1" fontAlgn="auto" latinLnBrk="0" hangingPunct="1">
              <a:lnSpc>
                <a:spcPct val="128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11200" b="0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BIZ UDゴシック" panose="020B0400000000000000" pitchFamily="49" charset="-128"/>
              </a:rPr>
              <a:t> 多く飲むことで評価され、承認欲求を満たせる</a:t>
            </a:r>
            <a:r>
              <a:rPr kumimoji="0" lang="ja-JP" altLang="en-US" sz="11200" b="0" i="0" u="none" strike="noStrike" kern="1200" cap="none" spc="150" normalizeH="0" baseline="0" noProof="0" dirty="0">
                <a:ln>
                  <a:noFill/>
                </a:ln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BIZ UDゴシック" panose="020B0400000000000000" pitchFamily="49" charset="-128"/>
              </a:rPr>
              <a:t>。</a:t>
            </a:r>
            <a:endParaRPr kumimoji="0" lang="en-US" altLang="ja-JP" sz="11200" b="0" i="0" u="none" strike="noStrike" kern="1200" cap="none" spc="150" normalizeH="0" baseline="0" noProof="0" dirty="0">
              <a:ln>
                <a:noFill/>
              </a:ln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BIZ UDゴシック" panose="020B0400000000000000" pitchFamily="49" charset="-128"/>
            </a:endParaRPr>
          </a:p>
          <a:p>
            <a:pPr marL="137795" marR="34290" lvl="0" indent="2540" algn="l" defTabSz="914400" rtl="0" eaLnBrk="1" fontAlgn="auto" latinLnBrk="0" hangingPunct="1">
              <a:lnSpc>
                <a:spcPct val="128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11200" spc="1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ハイになるため。</a:t>
            </a:r>
            <a:r>
              <a:rPr kumimoji="0" lang="ja-JP" altLang="en-US" sz="11200" b="0" i="0" u="none" strike="noStrike" kern="1200" cap="none" spc="150" normalizeH="0" noProof="0" dirty="0">
                <a:ln>
                  <a:noFill/>
                </a:ln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気分を変えるため。</a:t>
            </a:r>
            <a:endParaRPr kumimoji="0" lang="en-US" altLang="ja-JP" sz="11200" b="0" i="0" u="none" strike="noStrike" kern="1200" cap="none" spc="150" normalizeH="0" noProof="0" dirty="0">
              <a:ln>
                <a:noFill/>
              </a:ln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137795" marR="34290" lvl="0" indent="2540" algn="l" defTabSz="914400" rtl="0" eaLnBrk="1" fontAlgn="auto" latinLnBrk="0" hangingPunct="1">
              <a:lnSpc>
                <a:spcPct val="128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11200" spc="1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名前がカッコいい。</a:t>
            </a:r>
            <a:endParaRPr kumimoji="1" lang="ja-JP" altLang="en-US" sz="11200" b="0" i="0" u="none" strike="noStrike" kern="1200" cap="none" spc="150" normalizeH="0" noProof="0" dirty="0">
              <a:ln>
                <a:noFill/>
              </a:ln>
              <a:effectLst/>
              <a:uLnTx/>
              <a:uFillTx/>
              <a:latin typeface="Meiryo"/>
              <a:ea typeface="ＭＳ Ｐゴシック" panose="020B0600070205080204" pitchFamily="50" charset="-128"/>
              <a:cs typeface="+mn-cs"/>
            </a:endParaRPr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44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矢印: 右 13">
            <a:extLst>
              <a:ext uri="{FF2B5EF4-FFF2-40B4-BE49-F238E27FC236}">
                <a16:creationId xmlns:a16="http://schemas.microsoft.com/office/drawing/2014/main" id="{2E3A301F-8AD1-A21F-7B70-FDDAA16A9F32}"/>
              </a:ext>
            </a:extLst>
          </p:cNvPr>
          <p:cNvSpPr/>
          <p:nvPr/>
        </p:nvSpPr>
        <p:spPr>
          <a:xfrm rot="5400000">
            <a:off x="2611639" y="5310784"/>
            <a:ext cx="896268" cy="539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C716C421-E82F-B11B-7EE1-F0D15DC483DC}"/>
              </a:ext>
            </a:extLst>
          </p:cNvPr>
          <p:cNvSpPr/>
          <p:nvPr/>
        </p:nvSpPr>
        <p:spPr>
          <a:xfrm rot="2760392">
            <a:off x="6483065" y="2605062"/>
            <a:ext cx="1138246" cy="514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20199618-3FC5-3B56-6CEE-95B39E668C2A}"/>
              </a:ext>
            </a:extLst>
          </p:cNvPr>
          <p:cNvSpPr/>
          <p:nvPr/>
        </p:nvSpPr>
        <p:spPr>
          <a:xfrm rot="8126989">
            <a:off x="3682363" y="2594509"/>
            <a:ext cx="1031986" cy="521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42A0EA0-E0B4-9D86-E792-659B91910E47}"/>
              </a:ext>
            </a:extLst>
          </p:cNvPr>
          <p:cNvSpPr txBox="1"/>
          <p:nvPr/>
        </p:nvSpPr>
        <p:spPr>
          <a:xfrm>
            <a:off x="7544470" y="2682505"/>
            <a:ext cx="333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1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時間以上経っていたら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DAF0856-7B50-4472-CC8E-C13C407D859C}"/>
              </a:ext>
            </a:extLst>
          </p:cNvPr>
          <p:cNvSpPr txBox="1"/>
          <p:nvPr/>
        </p:nvSpPr>
        <p:spPr>
          <a:xfrm>
            <a:off x="4404003" y="2098616"/>
            <a:ext cx="254222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救急病院へ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64594A2-B0EB-4594-5E39-C56C5F2CCC3B}"/>
              </a:ext>
            </a:extLst>
          </p:cNvPr>
          <p:cNvSpPr txBox="1"/>
          <p:nvPr/>
        </p:nvSpPr>
        <p:spPr>
          <a:xfrm>
            <a:off x="523845" y="2667493"/>
            <a:ext cx="336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大量に飲んで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1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時間以内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C70279E-EDFC-A3F3-2E3F-5CCA5BC1B03C}"/>
              </a:ext>
            </a:extLst>
          </p:cNvPr>
          <p:cNvSpPr txBox="1"/>
          <p:nvPr/>
        </p:nvSpPr>
        <p:spPr>
          <a:xfrm>
            <a:off x="2145373" y="3249249"/>
            <a:ext cx="18288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胃洗浄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B6064AB-0756-E727-8D17-6CE373DE268C}"/>
              </a:ext>
            </a:extLst>
          </p:cNvPr>
          <p:cNvSpPr txBox="1"/>
          <p:nvPr/>
        </p:nvSpPr>
        <p:spPr>
          <a:xfrm>
            <a:off x="1670650" y="4467317"/>
            <a:ext cx="2733353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活性炭（吸着剤）と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下剤服用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7E5E539-F533-DDFE-6682-E2D4C42806B8}"/>
              </a:ext>
            </a:extLst>
          </p:cNvPr>
          <p:cNvSpPr txBox="1"/>
          <p:nvPr/>
        </p:nvSpPr>
        <p:spPr>
          <a:xfrm>
            <a:off x="2102181" y="611533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体外へ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65D8A83-12E9-E035-3A46-26EFC892E4F0}"/>
              </a:ext>
            </a:extLst>
          </p:cNvPr>
          <p:cNvSpPr txBox="1"/>
          <p:nvPr/>
        </p:nvSpPr>
        <p:spPr>
          <a:xfrm>
            <a:off x="7444623" y="3274527"/>
            <a:ext cx="2557410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解毒剤・利尿剤を点滴</a:t>
            </a: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D9184361-CB62-0121-3D2E-949CD5D12F31}"/>
              </a:ext>
            </a:extLst>
          </p:cNvPr>
          <p:cNvSpPr/>
          <p:nvPr/>
        </p:nvSpPr>
        <p:spPr>
          <a:xfrm rot="5400000">
            <a:off x="2753377" y="3896573"/>
            <a:ext cx="612791" cy="539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9519D981-4643-EA17-37C8-38EAD719517B}"/>
              </a:ext>
            </a:extLst>
          </p:cNvPr>
          <p:cNvSpPr/>
          <p:nvPr/>
        </p:nvSpPr>
        <p:spPr>
          <a:xfrm rot="5400000">
            <a:off x="5200999" y="1249428"/>
            <a:ext cx="1012660" cy="77734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2EC029F7-E837-340D-C62A-729E8D20F67E}"/>
              </a:ext>
            </a:extLst>
          </p:cNvPr>
          <p:cNvSpPr/>
          <p:nvPr/>
        </p:nvSpPr>
        <p:spPr>
          <a:xfrm rot="5400000">
            <a:off x="7596131" y="4325568"/>
            <a:ext cx="612791" cy="539647"/>
          </a:xfrm>
          <a:prstGeom prst="rightArrow">
            <a:avLst>
              <a:gd name="adj1" fmla="val 4603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1F14B04-DD52-050B-10ED-E451C214206E}"/>
              </a:ext>
            </a:extLst>
          </p:cNvPr>
          <p:cNvSpPr txBox="1">
            <a:spLocks/>
          </p:cNvSpPr>
          <p:nvPr/>
        </p:nvSpPr>
        <p:spPr>
          <a:xfrm>
            <a:off x="845127" y="365760"/>
            <a:ext cx="10515600" cy="10133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ＭＳ Ｐゴシック" panose="020B0600070205080204" pitchFamily="34" charset="-128"/>
                <a:cs typeface="+mj-cs"/>
              </a:rPr>
              <a:t>オーバードーズで救急搬送されたら・・・</a:t>
            </a:r>
          </a:p>
        </p:txBody>
      </p:sp>
      <p:pic>
        <p:nvPicPr>
          <p:cNvPr id="6146" name="Picture 2" descr="救急車のイラスト | 無料のフリー素材 イラストエイト">
            <a:extLst>
              <a:ext uri="{FF2B5EF4-FFF2-40B4-BE49-F238E27FC236}">
                <a16:creationId xmlns:a16="http://schemas.microsoft.com/office/drawing/2014/main" id="{8133122B-5B6B-F257-A682-77623ACAE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025" y="827692"/>
            <a:ext cx="2531572" cy="20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7708432-31EF-76F1-18FD-90A1AB701E1E}"/>
              </a:ext>
            </a:extLst>
          </p:cNvPr>
          <p:cNvSpPr txBox="1"/>
          <p:nvPr/>
        </p:nvSpPr>
        <p:spPr>
          <a:xfrm>
            <a:off x="6980732" y="4907481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体外へ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88C2A38-CCF9-E0A3-C833-2FBFA3709941}"/>
              </a:ext>
            </a:extLst>
          </p:cNvPr>
          <p:cNvSpPr txBox="1"/>
          <p:nvPr/>
        </p:nvSpPr>
        <p:spPr>
          <a:xfrm>
            <a:off x="4042133" y="5613242"/>
            <a:ext cx="5134892" cy="830997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くすりの影響で脳や内臓にダメージがあったり、後遺症に苦しむこともある</a:t>
            </a:r>
          </a:p>
        </p:txBody>
      </p:sp>
      <p:pic>
        <p:nvPicPr>
          <p:cNvPr id="15" name="図 14" descr="グラフィカル ユーザー インターフェイス, アプリケーション, Teams&#10;&#10;自動的に生成された説明">
            <a:extLst>
              <a:ext uri="{FF2B5EF4-FFF2-40B4-BE49-F238E27FC236}">
                <a16:creationId xmlns:a16="http://schemas.microsoft.com/office/drawing/2014/main" id="{B71F5932-6EA9-1030-90C6-C4612C4105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21332" r="25041" b="53211"/>
          <a:stretch/>
        </p:blipFill>
        <p:spPr>
          <a:xfrm>
            <a:off x="4772983" y="3226589"/>
            <a:ext cx="1917999" cy="212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4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11CF09-3EB2-1E8B-88A9-E1E02F0E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524" y="5939735"/>
            <a:ext cx="10603099" cy="918265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2023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年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6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月 オーバードーズした女性が</a:t>
            </a:r>
            <a:b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昏睡状態になり、翌日死亡！</a:t>
            </a:r>
            <a:b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</a:br>
            <a:endParaRPr kumimoji="1" lang="ja-JP" altLang="en-US" sz="4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5E197D-37DD-CEEE-5C78-543D49982188}"/>
              </a:ext>
            </a:extLst>
          </p:cNvPr>
          <p:cNvSpPr txBox="1"/>
          <p:nvPr/>
        </p:nvSpPr>
        <p:spPr>
          <a:xfrm>
            <a:off x="361708" y="2903826"/>
            <a:ext cx="1350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幻視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E2F1AE-5DCE-0366-E576-620B52F920BF}"/>
              </a:ext>
            </a:extLst>
          </p:cNvPr>
          <p:cNvSpPr txBox="1"/>
          <p:nvPr/>
        </p:nvSpPr>
        <p:spPr>
          <a:xfrm>
            <a:off x="7684285" y="2351782"/>
            <a:ext cx="1734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腎障害</a:t>
            </a:r>
            <a:endParaRPr kumimoji="1" lang="en-US" altLang="ja-JP" sz="3200" dirty="0"/>
          </a:p>
          <a:p>
            <a:endParaRPr kumimoji="1" lang="ja-JP" altLang="en-US" sz="3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DB6713-B609-EE11-57A6-7EE04C28E422}"/>
              </a:ext>
            </a:extLst>
          </p:cNvPr>
          <p:cNvSpPr txBox="1"/>
          <p:nvPr/>
        </p:nvSpPr>
        <p:spPr>
          <a:xfrm>
            <a:off x="6860032" y="3419794"/>
            <a:ext cx="1885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昏睡状態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4DF0049-2453-44C1-5701-DE6DC169B51E}"/>
              </a:ext>
            </a:extLst>
          </p:cNvPr>
          <p:cNvSpPr txBox="1"/>
          <p:nvPr/>
        </p:nvSpPr>
        <p:spPr>
          <a:xfrm>
            <a:off x="7727255" y="4451082"/>
            <a:ext cx="212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けいれん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635799-D359-E785-92D2-6DCCD8C640A9}"/>
              </a:ext>
            </a:extLst>
          </p:cNvPr>
          <p:cNvSpPr txBox="1"/>
          <p:nvPr/>
        </p:nvSpPr>
        <p:spPr>
          <a:xfrm>
            <a:off x="963741" y="3905328"/>
            <a:ext cx="1147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動悸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0789571-4B5C-BE86-F9F4-37510FE7CCD9}"/>
              </a:ext>
            </a:extLst>
          </p:cNvPr>
          <p:cNvSpPr txBox="1"/>
          <p:nvPr/>
        </p:nvSpPr>
        <p:spPr>
          <a:xfrm>
            <a:off x="9325963" y="3003495"/>
            <a:ext cx="1482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依存症</a:t>
            </a:r>
            <a:endParaRPr kumimoji="1" lang="en-US" altLang="ja-JP" sz="3200" dirty="0"/>
          </a:p>
          <a:p>
            <a:endParaRPr kumimoji="1" lang="ja-JP" altLang="en-US" sz="3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57FBE2-D042-D929-DACF-FD32B1EAA04F}"/>
              </a:ext>
            </a:extLst>
          </p:cNvPr>
          <p:cNvSpPr txBox="1"/>
          <p:nvPr/>
        </p:nvSpPr>
        <p:spPr>
          <a:xfrm>
            <a:off x="4390335" y="2198354"/>
            <a:ext cx="1396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はき気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43F3B14-6AE6-4F53-1F38-819A952C26E4}"/>
              </a:ext>
            </a:extLst>
          </p:cNvPr>
          <p:cNvSpPr txBox="1"/>
          <p:nvPr/>
        </p:nvSpPr>
        <p:spPr>
          <a:xfrm>
            <a:off x="1697381" y="4887716"/>
            <a:ext cx="2888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記憶がなくなる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C480DD-3CDE-7CA1-F4BC-0C934339B8DD}"/>
              </a:ext>
            </a:extLst>
          </p:cNvPr>
          <p:cNvSpPr txBox="1"/>
          <p:nvPr/>
        </p:nvSpPr>
        <p:spPr>
          <a:xfrm>
            <a:off x="6142793" y="5007779"/>
            <a:ext cx="2888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肝障害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87E0177-5EE7-A3E9-F423-55E5824FEBE8}"/>
              </a:ext>
            </a:extLst>
          </p:cNvPr>
          <p:cNvSpPr txBox="1"/>
          <p:nvPr/>
        </p:nvSpPr>
        <p:spPr>
          <a:xfrm>
            <a:off x="2648582" y="4034900"/>
            <a:ext cx="1288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幻聴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0758E7C-31F4-C4C8-E249-0E3EED85D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03" y="93615"/>
            <a:ext cx="10516511" cy="1176630"/>
          </a:xfrm>
          <a:prstGeom prst="rect">
            <a:avLst/>
          </a:prstGeom>
        </p:spPr>
      </p:pic>
      <p:pic>
        <p:nvPicPr>
          <p:cNvPr id="18" name="Picture 2" descr="救急搬送　イラスト に対する画像結果">
            <a:extLst>
              <a:ext uri="{FF2B5EF4-FFF2-40B4-BE49-F238E27FC236}">
                <a16:creationId xmlns:a16="http://schemas.microsoft.com/office/drawing/2014/main" id="{DBD68732-9B85-97A0-F5A1-8450E20B7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414" y="2870751"/>
            <a:ext cx="2112746" cy="210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嘔吐　イラスト に対する画像結果">
            <a:extLst>
              <a:ext uri="{FF2B5EF4-FFF2-40B4-BE49-F238E27FC236}">
                <a16:creationId xmlns:a16="http://schemas.microsoft.com/office/drawing/2014/main" id="{7A00012E-11DD-94E7-5C16-43F987F35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905" y="1929402"/>
            <a:ext cx="1061332" cy="131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幻視　幻聴　イラスト　子ども に対する画像結果">
            <a:extLst>
              <a:ext uri="{FF2B5EF4-FFF2-40B4-BE49-F238E27FC236}">
                <a16:creationId xmlns:a16="http://schemas.microsoft.com/office/drawing/2014/main" id="{758F1348-D3B0-50DB-20D6-97BEA7043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400" y="1841532"/>
            <a:ext cx="1938230" cy="199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けいれん　イラスト に対する画像結果">
            <a:extLst>
              <a:ext uri="{FF2B5EF4-FFF2-40B4-BE49-F238E27FC236}">
                <a16:creationId xmlns:a16="http://schemas.microsoft.com/office/drawing/2014/main" id="{41176390-C7A7-0612-5D2D-390F7840D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645" y="3726612"/>
            <a:ext cx="1734169" cy="16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8201E6C-35BC-B694-C6E8-39A834C63C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39" y="1100154"/>
            <a:ext cx="11559018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92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3E580A-EDCF-903D-DDCE-07DA0C48DA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491" y="1927656"/>
            <a:ext cx="6797615" cy="4063042"/>
          </a:xfrm>
        </p:spPr>
        <p:txBody>
          <a:bodyPr>
            <a:noAutofit/>
          </a:bodyPr>
          <a:lstStyle/>
          <a:p>
            <a:r>
              <a:rPr lang="ja-JP" altLang="en-US" dirty="0"/>
              <a:t>大量の薬は苦しみを和らげるものではありません（一時しのぎ）</a:t>
            </a:r>
          </a:p>
          <a:p>
            <a:r>
              <a:rPr lang="ja-JP" altLang="en-US" dirty="0"/>
              <a:t>悩みやストレスは全員にあるもの（解消する方法を見つける）</a:t>
            </a:r>
          </a:p>
          <a:p>
            <a:r>
              <a:rPr lang="ja-JP" altLang="en-US" dirty="0"/>
              <a:t>つらさを我慢しない（話を聞いてくれる人に助けを求める）</a:t>
            </a:r>
          </a:p>
          <a:p>
            <a:r>
              <a:rPr lang="ja-JP" altLang="en-US" dirty="0"/>
              <a:t>先生や友人、家族を頼りにしよう</a:t>
            </a:r>
            <a:endParaRPr lang="en-US" altLang="ja-JP" dirty="0"/>
          </a:p>
          <a:p>
            <a:r>
              <a:rPr lang="ja-JP" altLang="en-US" dirty="0"/>
              <a:t>吐き気やふらつきで苦しい思いをするだけ</a:t>
            </a:r>
            <a:endParaRPr lang="en-US" altLang="ja-JP" dirty="0"/>
          </a:p>
          <a:p>
            <a:r>
              <a:rPr lang="ja-JP" altLang="en-US" dirty="0"/>
              <a:t>救急搬送されてしんどい治療を受けたり、後遺症が残ることもある</a:t>
            </a:r>
          </a:p>
        </p:txBody>
      </p:sp>
      <p:pic>
        <p:nvPicPr>
          <p:cNvPr id="4" name="Picture 2" descr="市販薬の過量摂取（オーバードーズ）について 堺市">
            <a:extLst>
              <a:ext uri="{FF2B5EF4-FFF2-40B4-BE49-F238E27FC236}">
                <a16:creationId xmlns:a16="http://schemas.microsoft.com/office/drawing/2014/main" id="{F66B7DF8-55EA-0FDA-4644-476341007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2" b="2"/>
          <a:stretch/>
        </p:blipFill>
        <p:spPr bwMode="auto">
          <a:xfrm>
            <a:off x="7382107" y="1593588"/>
            <a:ext cx="4080838" cy="51417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36388FAE-7194-D2BC-AA10-7CB46EFCF6DC}"/>
              </a:ext>
            </a:extLst>
          </p:cNvPr>
          <p:cNvSpPr txBox="1">
            <a:spLocks/>
          </p:cNvSpPr>
          <p:nvPr/>
        </p:nvSpPr>
        <p:spPr>
          <a:xfrm>
            <a:off x="947346" y="268026"/>
            <a:ext cx="10515600" cy="132556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ＭＳ Ｐゴシック" panose="020B0600070205080204" pitchFamily="34" charset="-128"/>
                <a:cs typeface="+mj-cs"/>
              </a:rPr>
              <a:t>オーバードーズはもっとしんどくなるだけ！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ＭＳ Ｐゴシック" panose="020B0600070205080204" pitchFamily="34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prstClr val="white"/>
                </a:solidFill>
                <a:latin typeface="Calibri Light"/>
                <a:ea typeface="ＭＳ Ｐゴシック" panose="020B0600070205080204" pitchFamily="34" charset="-128"/>
              </a:rPr>
              <a:t>薬に逃げないで！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ＭＳ Ｐゴシック" panose="020B0600070205080204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356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かぜひき　イラスト に対する画像結果">
            <a:extLst>
              <a:ext uri="{FF2B5EF4-FFF2-40B4-BE49-F238E27FC236}">
                <a16:creationId xmlns:a16="http://schemas.microsoft.com/office/drawing/2014/main" id="{B214BD3D-C754-B4D5-2411-484FD2B2D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122" y="1313022"/>
            <a:ext cx="2056605" cy="205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腹痛 イラスト フリー に対する画像結果">
            <a:extLst>
              <a:ext uri="{FF2B5EF4-FFF2-40B4-BE49-F238E27FC236}">
                <a16:creationId xmlns:a16="http://schemas.microsoft.com/office/drawing/2014/main" id="{4304FAC4-6E77-E187-99DC-B9151FF95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5" r="8367"/>
          <a:stretch/>
        </p:blipFill>
        <p:spPr bwMode="auto">
          <a:xfrm>
            <a:off x="10212728" y="1596131"/>
            <a:ext cx="1979272" cy="221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熱 イラスト フリー に対する画像結果">
            <a:extLst>
              <a:ext uri="{FF2B5EF4-FFF2-40B4-BE49-F238E27FC236}">
                <a16:creationId xmlns:a16="http://schemas.microsoft.com/office/drawing/2014/main" id="{C476552F-AD90-18C1-0316-C3E802C4C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094" y="3924300"/>
            <a:ext cx="2447925" cy="231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ECF27D2-D500-4448-5AC6-485310107418}"/>
              </a:ext>
            </a:extLst>
          </p:cNvPr>
          <p:cNvSpPr txBox="1"/>
          <p:nvPr/>
        </p:nvSpPr>
        <p:spPr>
          <a:xfrm>
            <a:off x="275549" y="1268556"/>
            <a:ext cx="933800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医薬品をルールを守らないで使用すると、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薬物乱用になります！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のむ目的（かぜ・腹痛・発熱など）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のむ回数　（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日○回）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のむ時間　（毎食後・朝食後・朝夕食後など）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のむ量　（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回○錠）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薬機法　第一条の六（国民の役割）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srgbClr val="002060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国民は、医薬品等を適正に使用するとともに、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srgbClr val="002060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これらの有効性及び安全性に関する知識と理解を　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srgbClr val="002060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深めるよう努めなければならない。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CBF87F94-2E88-83CE-586C-C6CB17667A49}"/>
              </a:ext>
            </a:extLst>
          </p:cNvPr>
          <p:cNvSpPr txBox="1">
            <a:spLocks/>
          </p:cNvSpPr>
          <p:nvPr/>
        </p:nvSpPr>
        <p:spPr>
          <a:xfrm>
            <a:off x="838200" y="147400"/>
            <a:ext cx="10515600" cy="102406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ＭＳ Ｐゴシック" panose="020B0600070205080204" pitchFamily="50" charset="-128"/>
                <a:cs typeface="+mj-cs"/>
              </a:rPr>
              <a:t>オーバードーズは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/>
                <a:ea typeface="ＭＳ Ｐゴシック" panose="020B0600070205080204" pitchFamily="50" charset="-128"/>
                <a:cs typeface="+mj-cs"/>
              </a:rPr>
              <a:t>薬物乱用！法律には・・・</a:t>
            </a:r>
          </a:p>
        </p:txBody>
      </p:sp>
    </p:spTree>
    <p:extLst>
      <p:ext uri="{BB962C8B-B14F-4D97-AF65-F5344CB8AC3E}">
        <p14:creationId xmlns:p14="http://schemas.microsoft.com/office/powerpoint/2010/main" val="120409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18E02651-DFFC-01CF-2916-B78ECB736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3654"/>
          <a:stretch/>
        </p:blipFill>
        <p:spPr>
          <a:xfrm>
            <a:off x="4728754" y="1652693"/>
            <a:ext cx="7463246" cy="2536010"/>
          </a:xfrm>
        </p:spPr>
      </p:pic>
      <p:pic>
        <p:nvPicPr>
          <p:cNvPr id="2" name="Picture 4" descr="子ども　相談　イラスト に対する画像結果">
            <a:extLst>
              <a:ext uri="{FF2B5EF4-FFF2-40B4-BE49-F238E27FC236}">
                <a16:creationId xmlns:a16="http://schemas.microsoft.com/office/drawing/2014/main" id="{77560D36-21EB-2565-5AB4-439C8DE8A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30" y="3472784"/>
            <a:ext cx="40005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思考の吹き出し: 雲形 2">
            <a:extLst>
              <a:ext uri="{FF2B5EF4-FFF2-40B4-BE49-F238E27FC236}">
                <a16:creationId xmlns:a16="http://schemas.microsoft.com/office/drawing/2014/main" id="{57CA209B-8A39-A629-D5BC-AF511F77F0D1}"/>
              </a:ext>
            </a:extLst>
          </p:cNvPr>
          <p:cNvSpPr/>
          <p:nvPr/>
        </p:nvSpPr>
        <p:spPr>
          <a:xfrm>
            <a:off x="340030" y="1652693"/>
            <a:ext cx="4632960" cy="1820091"/>
          </a:xfrm>
          <a:prstGeom prst="cloudCallout">
            <a:avLst>
              <a:gd name="adj1" fmla="val -7656"/>
              <a:gd name="adj2" fmla="val 8009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500" dirty="0"/>
              <a:t>まず、身近な大人に相談してください！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719BB244-80D1-0DF1-94EA-FFB3613CA946}"/>
              </a:ext>
            </a:extLst>
          </p:cNvPr>
          <p:cNvSpPr txBox="1">
            <a:spLocks/>
          </p:cNvSpPr>
          <p:nvPr/>
        </p:nvSpPr>
        <p:spPr>
          <a:xfrm>
            <a:off x="838200" y="147400"/>
            <a:ext cx="10515600" cy="102406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ＭＳ Ｐゴシック" panose="020B0600070205080204" pitchFamily="50" charset="-128"/>
                <a:cs typeface="+mj-cs"/>
              </a:rPr>
              <a:t>相談するところがあります！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/>
              <a:ea typeface="ＭＳ Ｐゴシック" panose="020B0600070205080204" pitchFamily="50" charset="-128"/>
              <a:cs typeface="+mj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EECF72-851A-4DBA-665A-C1922C9E2104}"/>
              </a:ext>
            </a:extLst>
          </p:cNvPr>
          <p:cNvSpPr txBox="1"/>
          <p:nvPr/>
        </p:nvSpPr>
        <p:spPr>
          <a:xfrm>
            <a:off x="4972990" y="4188703"/>
            <a:ext cx="687898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おおさか依存症ポータルサイト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ＨＰ：</a:t>
            </a:r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4"/>
              </a:rPr>
              <a:t>http://www.oatis.jp/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4C17FA5-9F4B-322A-AC3C-58C1EAA4E9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88" t="4703" r="22850" b="11146"/>
          <a:stretch/>
        </p:blipFill>
        <p:spPr>
          <a:xfrm>
            <a:off x="9444446" y="4219303"/>
            <a:ext cx="2076420" cy="19724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72294613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578</Words>
  <Application>Microsoft Office PowerPoint</Application>
  <PresentationFormat>ワイド画面</PresentationFormat>
  <Paragraphs>74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8" baseType="lpstr">
      <vt:lpstr>HG丸ｺﾞｼｯｸM-PRO</vt:lpstr>
      <vt:lpstr>ＭＳ Ｐゴシック</vt:lpstr>
      <vt:lpstr>UD デジタル 教科書体 NP-B</vt:lpstr>
      <vt:lpstr>Meiryo</vt:lpstr>
      <vt:lpstr>游ゴシック</vt:lpstr>
      <vt:lpstr>Arial</vt:lpstr>
      <vt:lpstr>Calibri</vt:lpstr>
      <vt:lpstr>Calibri Light</vt:lpstr>
      <vt:lpstr>Wingdings 2</vt:lpstr>
      <vt:lpstr>HDOfficeLightV0</vt:lpstr>
      <vt:lpstr>オーバードーズとは？</vt:lpstr>
      <vt:lpstr>PowerPoint プレゼンテーション</vt:lpstr>
      <vt:lpstr>なぜオーバードーズするの？</vt:lpstr>
      <vt:lpstr>PowerPoint プレゼンテーション</vt:lpstr>
      <vt:lpstr>2023年6月 オーバードーズした女性が 昏睡状態になり、翌日死亡！ 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薬物の過剰摂取とは</dc:title>
  <dc:creator>薬局 小泉</dc:creator>
  <cp:lastModifiedBy>syu006</cp:lastModifiedBy>
  <cp:revision>9</cp:revision>
  <dcterms:created xsi:type="dcterms:W3CDTF">2024-04-08T06:11:56Z</dcterms:created>
  <dcterms:modified xsi:type="dcterms:W3CDTF">2024-07-24T07:22:26Z</dcterms:modified>
</cp:coreProperties>
</file>