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63" r:id="rId3"/>
    <p:sldId id="305" r:id="rId4"/>
  </p:sldIdLst>
  <p:sldSz cx="6858000" cy="9906000" type="A4"/>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7C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53" d="100"/>
          <a:sy n="53" d="100"/>
        </p:scale>
        <p:origin x="2040" y="64"/>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9413" cy="493713"/>
          </a:xfrm>
          <a:prstGeom prst="rect">
            <a:avLst/>
          </a:prstGeom>
        </p:spPr>
        <p:txBody>
          <a:bodyPr vert="horz" lIns="91434" tIns="45717" rIns="91434" bIns="45717" rtlCol="0"/>
          <a:lstStyle>
            <a:lvl1pPr algn="l">
              <a:defRPr sz="1200">
                <a:ea typeface="ＭＳ Ｐゴシック" pitchFamily="50" charset="-128"/>
              </a:defRPr>
            </a:lvl1pPr>
          </a:lstStyle>
          <a:p>
            <a:pPr>
              <a:defRPr/>
            </a:pPr>
            <a:endParaRPr lang="ja-JP" altLang="en-US"/>
          </a:p>
        </p:txBody>
      </p:sp>
      <p:sp>
        <p:nvSpPr>
          <p:cNvPr id="3" name="日付プレースホルダー 2"/>
          <p:cNvSpPr>
            <a:spLocks noGrp="1"/>
          </p:cNvSpPr>
          <p:nvPr>
            <p:ph type="dt" idx="1"/>
          </p:nvPr>
        </p:nvSpPr>
        <p:spPr>
          <a:xfrm>
            <a:off x="3814763" y="1"/>
            <a:ext cx="2919412" cy="493713"/>
          </a:xfrm>
          <a:prstGeom prst="rect">
            <a:avLst/>
          </a:prstGeom>
        </p:spPr>
        <p:txBody>
          <a:bodyPr vert="horz" lIns="91434" tIns="45717" rIns="91434" bIns="45717" rtlCol="0"/>
          <a:lstStyle>
            <a:lvl1pPr algn="r">
              <a:defRPr sz="1200">
                <a:ea typeface="ＭＳ Ｐゴシック" pitchFamily="50" charset="-128"/>
              </a:defRPr>
            </a:lvl1pPr>
          </a:lstStyle>
          <a:p>
            <a:pPr>
              <a:defRPr/>
            </a:pPr>
            <a:fld id="{5A60AB48-328A-426C-AE81-90FF26D44BAC}" type="datetimeFigureOut">
              <a:rPr lang="ja-JP" altLang="en-US"/>
              <a:pPr>
                <a:defRPr/>
              </a:pPr>
              <a:t>2024/8/23</a:t>
            </a:fld>
            <a:endParaRPr lang="ja-JP" altLang="en-US"/>
          </a:p>
        </p:txBody>
      </p:sp>
      <p:sp>
        <p:nvSpPr>
          <p:cNvPr id="4" name="スライド イメージ プレースホルダー 3"/>
          <p:cNvSpPr>
            <a:spLocks noGrp="1" noRot="1" noChangeAspect="1"/>
          </p:cNvSpPr>
          <p:nvPr>
            <p:ph type="sldImg" idx="2"/>
          </p:nvPr>
        </p:nvSpPr>
        <p:spPr>
          <a:xfrm>
            <a:off x="2087563" y="739775"/>
            <a:ext cx="2560637" cy="3700463"/>
          </a:xfrm>
          <a:prstGeom prst="rect">
            <a:avLst/>
          </a:prstGeom>
          <a:noFill/>
          <a:ln w="12700">
            <a:solidFill>
              <a:prstClr val="black"/>
            </a:solidFill>
          </a:ln>
        </p:spPr>
        <p:txBody>
          <a:bodyPr vert="horz" lIns="91434" tIns="45717" rIns="91434" bIns="45717" rtlCol="0" anchor="ctr"/>
          <a:lstStyle/>
          <a:p>
            <a:pPr lvl="0"/>
            <a:endParaRPr lang="ja-JP" altLang="en-US" noProof="0"/>
          </a:p>
        </p:txBody>
      </p:sp>
      <p:sp>
        <p:nvSpPr>
          <p:cNvPr id="5" name="ノート プレースホルダー 4"/>
          <p:cNvSpPr>
            <a:spLocks noGrp="1"/>
          </p:cNvSpPr>
          <p:nvPr>
            <p:ph type="body" sz="quarter" idx="3"/>
          </p:nvPr>
        </p:nvSpPr>
        <p:spPr>
          <a:xfrm>
            <a:off x="673101" y="4686300"/>
            <a:ext cx="5389563" cy="4440238"/>
          </a:xfrm>
          <a:prstGeom prst="rect">
            <a:avLst/>
          </a:prstGeom>
        </p:spPr>
        <p:txBody>
          <a:bodyPr vert="horz" lIns="91434" tIns="45717" rIns="91434" bIns="45717" rtlCol="0"/>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ー 5"/>
          <p:cNvSpPr>
            <a:spLocks noGrp="1"/>
          </p:cNvSpPr>
          <p:nvPr>
            <p:ph type="ftr" sz="quarter" idx="4"/>
          </p:nvPr>
        </p:nvSpPr>
        <p:spPr>
          <a:xfrm>
            <a:off x="1" y="9371013"/>
            <a:ext cx="2919413" cy="493712"/>
          </a:xfrm>
          <a:prstGeom prst="rect">
            <a:avLst/>
          </a:prstGeom>
        </p:spPr>
        <p:txBody>
          <a:bodyPr vert="horz" lIns="91434" tIns="45717" rIns="91434" bIns="45717" rtlCol="0" anchor="b"/>
          <a:lstStyle>
            <a:lvl1pPr algn="l">
              <a:defRPr sz="1200">
                <a:ea typeface="ＭＳ Ｐゴシック" pitchFamily="50" charset="-128"/>
              </a:defRPr>
            </a:lvl1pPr>
          </a:lstStyle>
          <a:p>
            <a:pPr>
              <a:defRPr/>
            </a:pPr>
            <a:endParaRPr lang="ja-JP" altLang="en-US"/>
          </a:p>
        </p:txBody>
      </p:sp>
      <p:sp>
        <p:nvSpPr>
          <p:cNvPr id="7" name="スライド番号プレースホルダー 6"/>
          <p:cNvSpPr>
            <a:spLocks noGrp="1"/>
          </p:cNvSpPr>
          <p:nvPr>
            <p:ph type="sldNum" sz="quarter" idx="5"/>
          </p:nvPr>
        </p:nvSpPr>
        <p:spPr>
          <a:xfrm>
            <a:off x="3814763" y="9371013"/>
            <a:ext cx="2919412" cy="493712"/>
          </a:xfrm>
          <a:prstGeom prst="rect">
            <a:avLst/>
          </a:prstGeom>
        </p:spPr>
        <p:txBody>
          <a:bodyPr vert="horz" lIns="91434" tIns="45717" rIns="91434" bIns="45717" rtlCol="0" anchor="b"/>
          <a:lstStyle>
            <a:lvl1pPr algn="r">
              <a:defRPr sz="1200">
                <a:ea typeface="ＭＳ Ｐゴシック" pitchFamily="50" charset="-128"/>
              </a:defRPr>
            </a:lvl1pPr>
          </a:lstStyle>
          <a:p>
            <a:pPr>
              <a:defRPr/>
            </a:pPr>
            <a:fld id="{DEFA6AF9-30E9-4A3F-8F2A-EE8BE3D27546}" type="slidenum">
              <a:rPr lang="ja-JP" altLang="en-US"/>
              <a:pPr>
                <a:defRPr/>
              </a:pPr>
              <a:t>‹#›</a:t>
            </a:fld>
            <a:endParaRPr lang="ja-JP" altLang="en-US"/>
          </a:p>
        </p:txBody>
      </p:sp>
    </p:spTree>
    <p:extLst>
      <p:ext uri="{BB962C8B-B14F-4D97-AF65-F5344CB8AC3E}">
        <p14:creationId xmlns:p14="http://schemas.microsoft.com/office/powerpoint/2010/main" val="12406878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a:p>
        </p:txBody>
      </p:sp>
      <p:sp>
        <p:nvSpPr>
          <p:cNvPr id="5124"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94" indent="-285728" eaLnBrk="0" hangingPunct="0">
              <a:defRPr kumimoji="1">
                <a:solidFill>
                  <a:schemeClr val="tx1"/>
                </a:solidFill>
                <a:latin typeface="Arial" charset="0"/>
                <a:ea typeface="ＭＳ Ｐゴシック" charset="-128"/>
              </a:defRPr>
            </a:lvl2pPr>
            <a:lvl3pPr marL="1142913" indent="-228583" eaLnBrk="0" hangingPunct="0">
              <a:defRPr kumimoji="1">
                <a:solidFill>
                  <a:schemeClr val="tx1"/>
                </a:solidFill>
                <a:latin typeface="Arial" charset="0"/>
                <a:ea typeface="ＭＳ Ｐゴシック" charset="-128"/>
              </a:defRPr>
            </a:lvl3pPr>
            <a:lvl4pPr marL="1600079" indent="-228583" eaLnBrk="0" hangingPunct="0">
              <a:defRPr kumimoji="1">
                <a:solidFill>
                  <a:schemeClr val="tx1"/>
                </a:solidFill>
                <a:latin typeface="Arial" charset="0"/>
                <a:ea typeface="ＭＳ Ｐゴシック" charset="-128"/>
              </a:defRPr>
            </a:lvl4pPr>
            <a:lvl5pPr marL="2057244" indent="-228583" eaLnBrk="0" hangingPunct="0">
              <a:defRPr kumimoji="1">
                <a:solidFill>
                  <a:schemeClr val="tx1"/>
                </a:solidFill>
                <a:latin typeface="Arial" charset="0"/>
                <a:ea typeface="ＭＳ Ｐゴシック" charset="-128"/>
              </a:defRPr>
            </a:lvl5pPr>
            <a:lvl6pPr marL="2514410" indent="-228583" eaLnBrk="0" fontAlgn="base" hangingPunct="0">
              <a:spcBef>
                <a:spcPct val="0"/>
              </a:spcBef>
              <a:spcAft>
                <a:spcPct val="0"/>
              </a:spcAft>
              <a:defRPr kumimoji="1">
                <a:solidFill>
                  <a:schemeClr val="tx1"/>
                </a:solidFill>
                <a:latin typeface="Arial" charset="0"/>
                <a:ea typeface="ＭＳ Ｐゴシック" charset="-128"/>
              </a:defRPr>
            </a:lvl6pPr>
            <a:lvl7pPr marL="2971575" indent="-228583" eaLnBrk="0" fontAlgn="base" hangingPunct="0">
              <a:spcBef>
                <a:spcPct val="0"/>
              </a:spcBef>
              <a:spcAft>
                <a:spcPct val="0"/>
              </a:spcAft>
              <a:defRPr kumimoji="1">
                <a:solidFill>
                  <a:schemeClr val="tx1"/>
                </a:solidFill>
                <a:latin typeface="Arial" charset="0"/>
                <a:ea typeface="ＭＳ Ｐゴシック" charset="-128"/>
              </a:defRPr>
            </a:lvl7pPr>
            <a:lvl8pPr marL="3428740" indent="-228583" eaLnBrk="0" fontAlgn="base" hangingPunct="0">
              <a:spcBef>
                <a:spcPct val="0"/>
              </a:spcBef>
              <a:spcAft>
                <a:spcPct val="0"/>
              </a:spcAft>
              <a:defRPr kumimoji="1">
                <a:solidFill>
                  <a:schemeClr val="tx1"/>
                </a:solidFill>
                <a:latin typeface="Arial" charset="0"/>
                <a:ea typeface="ＭＳ Ｐゴシック" charset="-128"/>
              </a:defRPr>
            </a:lvl8pPr>
            <a:lvl9pPr marL="3885906" indent="-228583"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7B382D30-7618-4C6A-8ACE-7F7DADFC52A9}" type="slidenum">
              <a:rPr lang="ja-JP" altLang="en-US" smtClean="0"/>
              <a:pPr eaLnBrk="1" hangingPunct="1"/>
              <a:t>1</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Over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875"/>
            <a:ext cx="6172200" cy="1651000"/>
          </a:xfrm>
        </p:spPr>
        <p:txBody>
          <a:bodyPr/>
          <a:lstStyle/>
          <a:p>
            <a:r>
              <a:rPr lang="ja-JP" altLang="en-US"/>
              <a:t>マスター タイトルの書式設定</a:t>
            </a:r>
          </a:p>
        </p:txBody>
      </p:sp>
      <p:sp>
        <p:nvSpPr>
          <p:cNvPr id="3" name="テキスト プレースホルダー 2"/>
          <p:cNvSpPr>
            <a:spLocks noGrp="1"/>
          </p:cNvSpPr>
          <p:nvPr>
            <p:ph type="body" sz="half" idx="1"/>
          </p:nvPr>
        </p:nvSpPr>
        <p:spPr>
          <a:xfrm>
            <a:off x="342900" y="2311400"/>
            <a:ext cx="6172200" cy="31924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42900" y="5656263"/>
            <a:ext cx="6172200" cy="319246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CFC0F30-58A9-4326-B940-AFFDB721CBB7}" type="slidenum">
              <a:rPr lang="en-US" altLang="ja-JP"/>
              <a:pPr>
                <a:defRPr/>
              </a:pPr>
              <a:t>‹#›</a:t>
            </a:fld>
            <a:endParaRPr lang="en-US" altLang="ja-JP"/>
          </a:p>
        </p:txBody>
      </p:sp>
    </p:spTree>
    <p:extLst>
      <p:ext uri="{BB962C8B-B14F-4D97-AF65-F5344CB8AC3E}">
        <p14:creationId xmlns:p14="http://schemas.microsoft.com/office/powerpoint/2010/main" val="1394525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2" y="1621192"/>
            <a:ext cx="5829300" cy="3448756"/>
          </a:xfrm>
          <a:prstGeom prst="rect">
            <a:avLst/>
          </a:prstGeom>
        </p:spPr>
        <p:txBody>
          <a:bodyPr anchor="b"/>
          <a:lstStyle>
            <a:lvl1pPr algn="ctr">
              <a:defRPr sz="4449"/>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0" y="5202943"/>
            <a:ext cx="5143500" cy="2391657"/>
          </a:xfrm>
          <a:prstGeom prst="rect">
            <a:avLst/>
          </a:prstGeom>
        </p:spPr>
        <p:txBody>
          <a:bodyPr/>
          <a:lstStyle>
            <a:lvl1pPr marL="0" indent="0" algn="ctr">
              <a:buNone/>
              <a:defRPr sz="1779"/>
            </a:lvl1pPr>
            <a:lvl2pPr marL="338959" indent="0" algn="ctr">
              <a:buNone/>
              <a:defRPr sz="1483"/>
            </a:lvl2pPr>
            <a:lvl3pPr marL="677919" indent="0" algn="ctr">
              <a:buNone/>
              <a:defRPr sz="1335"/>
            </a:lvl3pPr>
            <a:lvl4pPr marL="1016878" indent="0" algn="ctr">
              <a:buNone/>
              <a:defRPr sz="1185"/>
            </a:lvl4pPr>
            <a:lvl5pPr marL="1355840" indent="0" algn="ctr">
              <a:buNone/>
              <a:defRPr sz="1185"/>
            </a:lvl5pPr>
            <a:lvl6pPr marL="1694798" indent="0" algn="ctr">
              <a:buNone/>
              <a:defRPr sz="1185"/>
            </a:lvl6pPr>
            <a:lvl7pPr marL="2033759" indent="0" algn="ctr">
              <a:buNone/>
              <a:defRPr sz="1185"/>
            </a:lvl7pPr>
            <a:lvl8pPr marL="2372718" indent="0" algn="ctr">
              <a:buNone/>
              <a:defRPr sz="1185"/>
            </a:lvl8pPr>
            <a:lvl9pPr marL="2711677" indent="0" algn="ctr">
              <a:buNone/>
              <a:defRPr sz="118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471487" y="9181396"/>
            <a:ext cx="1543050" cy="527403"/>
          </a:xfrm>
          <a:prstGeom prst="rect">
            <a:avLst/>
          </a:prstGeom>
        </p:spPr>
        <p:txBody>
          <a:bodyPr/>
          <a:lstStyle/>
          <a:p>
            <a:fld id="{A66C60EF-B822-1B42-BA2E-B86125675CC9}"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a:xfrm>
            <a:off x="2271713" y="9181396"/>
            <a:ext cx="2314575" cy="527403"/>
          </a:xfrm>
          <a:prstGeom prst="rect">
            <a:avLst/>
          </a:prstGeom>
        </p:spPr>
        <p:txBody>
          <a:bodyPr/>
          <a:lstStyle/>
          <a:p>
            <a:endParaRPr kumimoji="1" lang="ja-JP" altLang="en-US"/>
          </a:p>
        </p:txBody>
      </p:sp>
    </p:spTree>
    <p:extLst>
      <p:ext uri="{BB962C8B-B14F-4D97-AF65-F5344CB8AC3E}">
        <p14:creationId xmlns:p14="http://schemas.microsoft.com/office/powerpoint/2010/main" val="426624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7D72F59-EEED-4E19-8418-C97CC5E13EAE}" type="datetimeFigureOut">
              <a:rPr kumimoji="1" lang="ja-JP" altLang="en-US" smtClean="0"/>
              <a:t>2024/8/23</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FFFA3D-ED0D-45E6-A664-2798B27E5E74}" type="slidenum">
              <a:rPr kumimoji="1" lang="ja-JP" altLang="en-US" smtClean="0"/>
              <a:t>‹#›</a:t>
            </a:fld>
            <a:endParaRPr kumimoji="1" lang="ja-JP" altLang="en-US"/>
          </a:p>
        </p:txBody>
      </p:sp>
    </p:spTree>
    <p:extLst>
      <p:ext uri="{BB962C8B-B14F-4D97-AF65-F5344CB8AC3E}">
        <p14:creationId xmlns:p14="http://schemas.microsoft.com/office/powerpoint/2010/main" val="2827253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42900" y="396875"/>
            <a:ext cx="6172200" cy="165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342900" y="2311400"/>
            <a:ext cx="6172200" cy="653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342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2343150" y="9020175"/>
            <a:ext cx="21717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4914900" y="9020175"/>
            <a:ext cx="1600200" cy="687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58BBDD12-BD5D-4F67-A8A4-BD4164CC64B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forms/d/e/1FAIpQLSewUxMDPE06hd0bEmpoUtdIYkblAn1nJsdmVtgElQdmcCQIXA/viewform?vc=0&amp;c=0&amp;w=1&amp;flr=0" TargetMode="External"/><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 name="Text Box 20"/>
          <p:cNvSpPr txBox="1">
            <a:spLocks noChangeArrowheads="1"/>
          </p:cNvSpPr>
          <p:nvPr/>
        </p:nvSpPr>
        <p:spPr bwMode="auto">
          <a:xfrm>
            <a:off x="0" y="212085"/>
            <a:ext cx="6858000" cy="492443"/>
          </a:xfrm>
          <a:prstGeom prst="rect">
            <a:avLst/>
          </a:prstGeom>
          <a:gradFill rotWithShape="1">
            <a:gsLst>
              <a:gs pos="0">
                <a:srgbClr val="33CCCC">
                  <a:gamma/>
                  <a:shade val="46275"/>
                  <a:invGamma/>
                </a:srgbClr>
              </a:gs>
              <a:gs pos="81200">
                <a:srgbClr val="185E5E"/>
              </a:gs>
              <a:gs pos="0">
                <a:schemeClr val="accent5">
                  <a:lumMod val="75000"/>
                </a:schemeClr>
              </a:gs>
              <a:gs pos="100000">
                <a:srgbClr val="33CCCC">
                  <a:gamma/>
                  <a:shade val="46275"/>
                  <a:invGamma/>
                </a:srgbClr>
              </a:gs>
            </a:gsLst>
            <a:lin ang="5400000" scaled="1"/>
          </a:gradFill>
          <a:ln>
            <a:noFill/>
          </a:ln>
          <a:effectLst/>
        </p:spPr>
        <p:txBody>
          <a:bodyPr lIns="0" tIns="0" rIns="0" bIns="0">
            <a:spAutoFit/>
          </a:bodyPr>
          <a:lstStyle/>
          <a:p>
            <a:pPr algn="ctr">
              <a:defRPr/>
            </a:pPr>
            <a:r>
              <a:rPr kumimoji="0" lang="ja-JP" altLang="en-US"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阿倍野区薬剤師会学術講演会</a:t>
            </a:r>
            <a:endParaRPr kumimoji="0" lang="en-US" altLang="ja-JP" sz="3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53" name="Rectangle 23"/>
          <p:cNvSpPr>
            <a:spLocks noChangeArrowheads="1"/>
          </p:cNvSpPr>
          <p:nvPr/>
        </p:nvSpPr>
        <p:spPr bwMode="auto">
          <a:xfrm>
            <a:off x="0" y="3883567"/>
            <a:ext cx="6858000" cy="369332"/>
          </a:xfrm>
          <a:prstGeom prst="rect">
            <a:avLst/>
          </a:prstGeom>
          <a:gradFill rotWithShape="1">
            <a:gsLst>
              <a:gs pos="0">
                <a:srgbClr val="185E5E"/>
              </a:gs>
              <a:gs pos="100000">
                <a:srgbClr val="33CCCC">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20:00</a:t>
            </a:r>
            <a:r>
              <a:rPr kumimoji="0"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0"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21:30</a:t>
            </a:r>
            <a:r>
              <a:rPr kumimoji="0"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特別講演</a:t>
            </a:r>
            <a:endParaRPr kumimoji="0"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Rectangle 31"/>
          <p:cNvSpPr>
            <a:spLocks noChangeArrowheads="1"/>
          </p:cNvSpPr>
          <p:nvPr/>
        </p:nvSpPr>
        <p:spPr bwMode="auto">
          <a:xfrm>
            <a:off x="56962" y="5673080"/>
            <a:ext cx="6832599"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kumimoji="0" lang="ja-JP" altLang="en-US" sz="2600" b="1" dirty="0">
                <a:latin typeface="Meiryo UI" panose="020B0604030504040204" pitchFamily="50" charset="-128"/>
                <a:ea typeface="Meiryo UI" panose="020B0604030504040204" pitchFamily="50" charset="-128"/>
                <a:cs typeface="Meiryo UI" panose="020B0604030504040204" pitchFamily="50" charset="-128"/>
              </a:rPr>
              <a:t>「 麻薬処方箋調剤時に押さえておきたいポイント」</a:t>
            </a:r>
            <a:endParaRPr kumimoji="0" lang="en-US" altLang="ja-JP" sz="2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59" name="Text Box 35"/>
          <p:cNvSpPr txBox="1">
            <a:spLocks noChangeArrowheads="1"/>
          </p:cNvSpPr>
          <p:nvPr/>
        </p:nvSpPr>
        <p:spPr bwMode="auto">
          <a:xfrm>
            <a:off x="-14288" y="9635232"/>
            <a:ext cx="6858001" cy="214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defRPr/>
            </a:pP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共催：（一社）大阪市阿倍野区薬剤師会　</a:t>
            </a:r>
            <a:r>
              <a:rPr kumimoji="0"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400" b="1" dirty="0">
                <a:latin typeface="Meiryo UI" panose="020B0604030504040204" pitchFamily="50" charset="-128"/>
                <a:ea typeface="Meiryo UI" panose="020B0604030504040204" pitchFamily="50" charset="-128"/>
                <a:cs typeface="Meiryo UI" panose="020B0604030504040204" pitchFamily="50" charset="-128"/>
              </a:rPr>
              <a:t>　塩野義製薬株式会社　　　　　　　　　　　　　　　　　　　　　　　　                　　　　                            　　　　　　　</a:t>
            </a:r>
          </a:p>
        </p:txBody>
      </p:sp>
      <p:sp>
        <p:nvSpPr>
          <p:cNvPr id="2058" name="Line 36"/>
          <p:cNvSpPr>
            <a:spLocks noChangeShapeType="1"/>
          </p:cNvSpPr>
          <p:nvPr/>
        </p:nvSpPr>
        <p:spPr bwMode="auto">
          <a:xfrm>
            <a:off x="0" y="9561512"/>
            <a:ext cx="6858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2060" name="Text Box 39"/>
          <p:cNvSpPr txBox="1">
            <a:spLocks noChangeArrowheads="1"/>
          </p:cNvSpPr>
          <p:nvPr/>
        </p:nvSpPr>
        <p:spPr bwMode="auto">
          <a:xfrm>
            <a:off x="332656" y="6250885"/>
            <a:ext cx="6430708" cy="6463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dirty="0">
                <a:latin typeface="Meiryo UI" panose="020B0604030504040204" pitchFamily="50" charset="-128"/>
                <a:ea typeface="Meiryo UI" panose="020B0604030504040204" pitchFamily="50" charset="-128"/>
                <a:cs typeface="Meiryo UI" panose="020B0604030504040204" pitchFamily="50" charset="-128"/>
              </a:rPr>
              <a:t>演者：</a:t>
            </a:r>
            <a:r>
              <a:rPr kumimoji="0" lang="zh-TW" altLang="en-US" b="1" dirty="0">
                <a:latin typeface="Meiryo UI" panose="020B0604030504040204" pitchFamily="50" charset="-128"/>
                <a:ea typeface="Meiryo UI" panose="020B0604030504040204" pitchFamily="50" charset="-128"/>
                <a:cs typeface="Meiryo UI" panose="020B0604030504040204" pitchFamily="50" charset="-128"/>
              </a:rPr>
              <a:t>大阪鉄道病院　薬剤部　緩和薬物療法認定薬剤師</a:t>
            </a:r>
            <a:endParaRPr kumimoji="0" lang="en-US" altLang="zh-CN" b="1"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kumimoji="0" lang="en-US" altLang="ja-JP" sz="1600" b="1" dirty="0">
                <a:latin typeface="Meiryo UI" panose="020B0604030504040204" pitchFamily="50" charset="-128"/>
                <a:ea typeface="Meiryo UI" panose="020B0604030504040204" pitchFamily="50" charset="-128"/>
                <a:cs typeface="Meiryo UI" panose="020B0604030504040204" pitchFamily="50" charset="-128"/>
              </a:rPr>
              <a:t>                                              </a:t>
            </a:r>
            <a:r>
              <a:rPr kumimoji="0"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加藤　麻衣</a:t>
            </a:r>
            <a:r>
              <a:rPr lang="ja-JP" altLang="en-US" b="1" dirty="0">
                <a:latin typeface="Meiryo UI" panose="020B0604030504040204" pitchFamily="50" charset="-128"/>
                <a:ea typeface="Meiryo UI" panose="020B0604030504040204" pitchFamily="50" charset="-128"/>
              </a:rPr>
              <a:t> </a:t>
            </a:r>
            <a:r>
              <a:rPr kumimoji="0" lang="zh-TW" altLang="en-US" b="1" dirty="0">
                <a:latin typeface="Meiryo UI" panose="020B0604030504040204" pitchFamily="50" charset="-128"/>
                <a:ea typeface="Meiryo UI" panose="020B0604030504040204" pitchFamily="50" charset="-128"/>
                <a:cs typeface="Meiryo UI" panose="020B0604030504040204" pitchFamily="50" charset="-128"/>
              </a:rPr>
              <a:t>先生</a:t>
            </a:r>
          </a:p>
        </p:txBody>
      </p:sp>
      <p:sp>
        <p:nvSpPr>
          <p:cNvPr id="2064" name="Rectangle 44"/>
          <p:cNvSpPr>
            <a:spLocks noChangeArrowheads="1"/>
          </p:cNvSpPr>
          <p:nvPr/>
        </p:nvSpPr>
        <p:spPr bwMode="auto">
          <a:xfrm>
            <a:off x="99394" y="7161697"/>
            <a:ext cx="6747733" cy="2273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日本薬剤師会研修センター受講認定１単位（申請中）裏面参照</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日本緩和医療薬学会単位取得予定</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単位を希望される方は勉強会終了後、アンケートに学会会員番号（</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709</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から始まる数字</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桁）と必要事項をご記入下さい。ログ記録を確認できた方の名簿を学会に提出します。記載に不備がある場合は申請できません。</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ご参加は事前にお申込みをお願い致します。裏面参照</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当日、現地視聴の方へお弁当をご用意しております。</a:t>
            </a: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週間前にご登録お願いします。</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本講演会は医薬関係者以外の参加はご遠慮いただいております。</a:t>
            </a:r>
          </a:p>
          <a:p>
            <a:pPr>
              <a:spcBef>
                <a:spcPct val="50000"/>
              </a:spcBef>
              <a:defRPr/>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≪医療関係者≫主として医師、歯科医師、薬剤師</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看護師、診療放射線技師、臨床検査技師、臨床心理士等の</a:t>
            </a:r>
            <a:endParaRPr kumimoji="0"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spcBef>
                <a:spcPct val="50000"/>
              </a:spcBef>
              <a:defRPr/>
            </a:pP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　　　　　　　　　　　　　　 医療専門家 </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医学部・薬学部等の学生を含む</a:t>
            </a:r>
            <a:r>
              <a:rPr kumimoji="0"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0" lang="ja-JP" altLang="en-US" sz="1050" dirty="0">
                <a:latin typeface="Meiryo UI" panose="020B0604030504040204" pitchFamily="50" charset="-128"/>
                <a:ea typeface="Meiryo UI" panose="020B0604030504040204" pitchFamily="50" charset="-128"/>
                <a:cs typeface="Meiryo UI" panose="020B0604030504040204" pitchFamily="50" charset="-128"/>
              </a:rPr>
              <a:t>、及び医療施設において医療に従事する職員</a:t>
            </a:r>
          </a:p>
        </p:txBody>
      </p:sp>
      <p:sp>
        <p:nvSpPr>
          <p:cNvPr id="5" name="正方形/長方形 4"/>
          <p:cNvSpPr/>
          <p:nvPr/>
        </p:nvSpPr>
        <p:spPr>
          <a:xfrm>
            <a:off x="77972" y="4376936"/>
            <a:ext cx="6616999" cy="523220"/>
          </a:xfrm>
          <a:prstGeom prst="rect">
            <a:avLst/>
          </a:prstGeom>
        </p:spPr>
        <p:txBody>
          <a:bodyPr wrap="square">
            <a:spAutoFit/>
          </a:bodyPr>
          <a:lstStyle/>
          <a:p>
            <a:r>
              <a:rPr lang="ja-JP" altLang="en-US" sz="2800" b="1" dirty="0">
                <a:latin typeface="Meiryo UI" panose="020B0604030504040204" pitchFamily="50" charset="-128"/>
                <a:ea typeface="Meiryo UI" panose="020B0604030504040204" pitchFamily="50" charset="-128"/>
                <a:cs typeface="Meiryo UI" panose="020B0604030504040204" pitchFamily="50" charset="-128"/>
              </a:rPr>
              <a:t>「 オピオイド鎮痛薬の処方と副作用対策 」</a:t>
            </a:r>
          </a:p>
        </p:txBody>
      </p:sp>
      <p:sp>
        <p:nvSpPr>
          <p:cNvPr id="6" name="正方形/長方形 5"/>
          <p:cNvSpPr/>
          <p:nvPr/>
        </p:nvSpPr>
        <p:spPr>
          <a:xfrm>
            <a:off x="-27384" y="2014423"/>
            <a:ext cx="7436839" cy="461665"/>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座長：</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株式会社コトブキ薬局　</a:t>
            </a:r>
            <a:r>
              <a:rPr lang="ja-JP" altLang="ja-JP" sz="1600" b="1" dirty="0">
                <a:effectLst/>
                <a:latin typeface="Meiryo UI" panose="020B0604030504040204" pitchFamily="50" charset="-128"/>
                <a:ea typeface="Meiryo UI" panose="020B0604030504040204" pitchFamily="50" charset="-128"/>
                <a:cs typeface="ＭＳ Ｐゴシック" panose="020B0600070205080204" pitchFamily="50" charset="-128"/>
              </a:rPr>
              <a:t>阿倍野区薬剤師会理事</a:t>
            </a:r>
            <a:r>
              <a:rPr lang="ja-JP" altLang="en-US" sz="1600" b="1"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2400" b="1" dirty="0">
                <a:effectLst/>
                <a:latin typeface="Meiryo UI" panose="020B0604030504040204" pitchFamily="50" charset="-128"/>
                <a:ea typeface="Meiryo UI" panose="020B0604030504040204" pitchFamily="50" charset="-128"/>
                <a:cs typeface="ＭＳ Ｐゴシック" panose="020B0600070205080204" pitchFamily="50" charset="-128"/>
              </a:rPr>
              <a:t>東海</a:t>
            </a:r>
            <a:r>
              <a:rPr lang="en-US" altLang="ja-JP" sz="2400" b="1" dirty="0">
                <a:effectLst/>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sz="2400" b="1" dirty="0">
                <a:effectLst/>
                <a:latin typeface="Meiryo UI" panose="020B0604030504040204" pitchFamily="50" charset="-128"/>
                <a:ea typeface="Meiryo UI" panose="020B0604030504040204" pitchFamily="50" charset="-128"/>
                <a:cs typeface="ＭＳ Ｐゴシック" panose="020B0600070205080204" pitchFamily="50" charset="-128"/>
              </a:rPr>
              <a:t>秀吉</a:t>
            </a:r>
            <a:r>
              <a:rPr lang="ja-JP" altLang="en-US" sz="2400" b="1" dirty="0">
                <a:latin typeface="Meiryo UI" panose="020B0604030504040204" pitchFamily="50" charset="-128"/>
                <a:ea typeface="Meiryo UI" panose="020B0604030504040204" pitchFamily="50" charset="-128"/>
                <a:cs typeface="ＭＳ Ｐゴシック" panose="020B0600070205080204" pitchFamily="50" charset="-128"/>
              </a:rPr>
              <a:t> </a:t>
            </a:r>
            <a:r>
              <a:rPr lang="ja-JP" altLang="ja-JP" b="1" dirty="0">
                <a:effectLst/>
                <a:latin typeface="Meiryo UI" panose="020B0604030504040204" pitchFamily="50" charset="-128"/>
                <a:ea typeface="Meiryo UI" panose="020B0604030504040204" pitchFamily="50" charset="-128"/>
                <a:cs typeface="ＭＳ Ｐゴシック" panose="020B0600070205080204" pitchFamily="50" charset="-128"/>
              </a:rPr>
              <a:t>先生</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56" name="Text Box 26"/>
          <p:cNvSpPr txBox="1">
            <a:spLocks noChangeArrowheads="1"/>
          </p:cNvSpPr>
          <p:nvPr/>
        </p:nvSpPr>
        <p:spPr bwMode="auto">
          <a:xfrm>
            <a:off x="14219" y="789863"/>
            <a:ext cx="6858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kumimoji="0" lang="ja-JP" altLang="en-US" sz="2000" b="1" dirty="0">
                <a:latin typeface="Meiryo UI" panose="020B0604030504040204" pitchFamily="50" charset="-128"/>
                <a:ea typeface="Meiryo UI" panose="020B0604030504040204" pitchFamily="50" charset="-128"/>
                <a:cs typeface="Meiryo UI" panose="020B0604030504040204" pitchFamily="50" charset="-128"/>
              </a:rPr>
              <a:t> 日時：</a:t>
            </a:r>
            <a:r>
              <a:rPr kumimoji="0" lang="en-US" altLang="ja-JP" sz="2000" b="1" dirty="0">
                <a:latin typeface="Meiryo UI" panose="020B0604030504040204" pitchFamily="50" charset="-128"/>
                <a:ea typeface="Meiryo UI" panose="020B0604030504040204" pitchFamily="50" charset="-128"/>
                <a:cs typeface="Meiryo UI" panose="020B0604030504040204" pitchFamily="50" charset="-128"/>
              </a:rPr>
              <a:t>2024</a:t>
            </a:r>
            <a:r>
              <a:rPr kumimoji="0" lang="ja-JP" altLang="en-US" sz="2000" b="1" dirty="0">
                <a:latin typeface="Meiryo UI" panose="020B0604030504040204" pitchFamily="50" charset="-128"/>
                <a:ea typeface="Meiryo UI" panose="020B0604030504040204" pitchFamily="50" charset="-128"/>
                <a:cs typeface="Meiryo UI" panose="020B0604030504040204" pitchFamily="50" charset="-128"/>
              </a:rPr>
              <a:t>年</a:t>
            </a:r>
            <a:r>
              <a:rPr kumimoji="0" lang="en-US" altLang="ja-JP" sz="2800" b="1" dirty="0">
                <a:latin typeface="Meiryo UI" panose="020B0604030504040204" pitchFamily="50" charset="-128"/>
                <a:ea typeface="Meiryo UI" panose="020B0604030504040204" pitchFamily="50" charset="-128"/>
                <a:cs typeface="Meiryo UI" panose="020B0604030504040204" pitchFamily="50" charset="-128"/>
              </a:rPr>
              <a:t>9</a:t>
            </a:r>
            <a:r>
              <a:rPr kumimoji="0" lang="ja-JP" altLang="en-US" sz="2000" b="1" dirty="0">
                <a:latin typeface="Meiryo UI" panose="020B0604030504040204" pitchFamily="50" charset="-128"/>
                <a:ea typeface="Meiryo UI" panose="020B0604030504040204" pitchFamily="50" charset="-128"/>
                <a:cs typeface="Meiryo UI" panose="020B0604030504040204" pitchFamily="50" charset="-128"/>
              </a:rPr>
              <a:t>月</a:t>
            </a:r>
            <a:r>
              <a:rPr kumimoji="0" lang="en-US" altLang="ja-JP" sz="2800" b="1" dirty="0">
                <a:latin typeface="Meiryo UI" panose="020B0604030504040204" pitchFamily="50" charset="-128"/>
                <a:ea typeface="Meiryo UI" panose="020B0604030504040204" pitchFamily="50" charset="-128"/>
                <a:cs typeface="Meiryo UI" panose="020B0604030504040204" pitchFamily="50" charset="-128"/>
              </a:rPr>
              <a:t>26</a:t>
            </a:r>
            <a:r>
              <a:rPr kumimoji="0" lang="ja-JP" altLang="en-US" sz="2000" b="1" dirty="0">
                <a:latin typeface="Meiryo UI" panose="020B0604030504040204" pitchFamily="50" charset="-128"/>
                <a:ea typeface="Meiryo UI" panose="020B0604030504040204" pitchFamily="50" charset="-128"/>
                <a:cs typeface="Meiryo UI" panose="020B0604030504040204" pitchFamily="50" charset="-128"/>
              </a:rPr>
              <a:t>日（木）</a:t>
            </a:r>
            <a:r>
              <a:rPr kumimoji="0" lang="en-US" altLang="ja-JP" sz="2800" b="1" dirty="0">
                <a:latin typeface="Meiryo UI" panose="020B0604030504040204" pitchFamily="50" charset="-128"/>
                <a:ea typeface="Meiryo UI" panose="020B0604030504040204" pitchFamily="50" charset="-128"/>
                <a:cs typeface="Meiryo UI" panose="020B0604030504040204" pitchFamily="50" charset="-128"/>
              </a:rPr>
              <a:t>20:00</a:t>
            </a:r>
            <a:r>
              <a:rPr kumimoji="0" lang="ja-JP" altLang="en-US" sz="2800" b="1" dirty="0">
                <a:latin typeface="Meiryo UI" panose="020B0604030504040204" pitchFamily="50" charset="-128"/>
                <a:ea typeface="Meiryo UI" panose="020B0604030504040204" pitchFamily="50" charset="-128"/>
                <a:cs typeface="Meiryo UI" panose="020B0604030504040204" pitchFamily="50" charset="-128"/>
              </a:rPr>
              <a:t>～</a:t>
            </a:r>
            <a:r>
              <a:rPr kumimoji="0" lang="en-US" altLang="ja-JP" sz="2800" b="1" dirty="0">
                <a:latin typeface="Meiryo UI" panose="020B0604030504040204" pitchFamily="50" charset="-128"/>
                <a:ea typeface="Meiryo UI" panose="020B0604030504040204" pitchFamily="50" charset="-128"/>
                <a:cs typeface="Meiryo UI" panose="020B0604030504040204" pitchFamily="50" charset="-128"/>
              </a:rPr>
              <a:t>21:30</a:t>
            </a:r>
            <a:endParaRPr kumimoji="0" lang="en-US" altLang="ja-JP" sz="2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四角形: 角を丸くする 16">
            <a:extLst>
              <a:ext uri="{FF2B5EF4-FFF2-40B4-BE49-F238E27FC236}">
                <a16:creationId xmlns:a16="http://schemas.microsoft.com/office/drawing/2014/main" id="{4B1209CF-05E0-40A3-8E2D-01A146914488}"/>
              </a:ext>
            </a:extLst>
          </p:cNvPr>
          <p:cNvSpPr/>
          <p:nvPr/>
        </p:nvSpPr>
        <p:spPr>
          <a:xfrm>
            <a:off x="44624" y="1424608"/>
            <a:ext cx="1398781" cy="354756"/>
          </a:xfrm>
          <a:prstGeom prst="roundRect">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lnSpc>
                <a:spcPts val="2400"/>
              </a:lnSpc>
            </a:pPr>
            <a:r>
              <a:rPr lang="en-US" altLang="ja-JP" sz="1200" b="1" dirty="0">
                <a:solidFill>
                  <a:schemeClr val="tx1">
                    <a:lumMod val="85000"/>
                    <a:lumOff val="15000"/>
                  </a:schemeClr>
                </a:solidFill>
                <a:latin typeface="Meiryo UI" panose="020B0604030504040204" pitchFamily="50" charset="-128"/>
                <a:ea typeface="Meiryo UI" panose="020B0604030504040204" pitchFamily="50" charset="-128"/>
              </a:rPr>
              <a:t>Web</a:t>
            </a:r>
            <a:r>
              <a:rPr lang="ja-JP" altLang="en-US" sz="1200" b="1" dirty="0">
                <a:solidFill>
                  <a:schemeClr val="tx1">
                    <a:lumMod val="85000"/>
                    <a:lumOff val="15000"/>
                  </a:schemeClr>
                </a:solidFill>
                <a:latin typeface="Meiryo UI" panose="020B0604030504040204" pitchFamily="50" charset="-128"/>
                <a:ea typeface="Meiryo UI" panose="020B0604030504040204" pitchFamily="50" charset="-128"/>
              </a:rPr>
              <a:t>形式</a:t>
            </a:r>
            <a:endParaRPr lang="ja-JP" altLang="ja-JP" sz="1200" b="1"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26E0BCF1-D428-EFE1-854C-422E10E70D55}"/>
              </a:ext>
            </a:extLst>
          </p:cNvPr>
          <p:cNvSpPr txBox="1"/>
          <p:nvPr/>
        </p:nvSpPr>
        <p:spPr>
          <a:xfrm>
            <a:off x="1478126" y="1320877"/>
            <a:ext cx="5119226" cy="844205"/>
          </a:xfrm>
          <a:prstGeom prst="rect">
            <a:avLst/>
          </a:prstGeom>
          <a:noFill/>
        </p:spPr>
        <p:txBody>
          <a:bodyPr wrap="square">
            <a:spAutoFit/>
          </a:bodyPr>
          <a:lstStyle/>
          <a:p>
            <a:pPr fontAlgn="auto">
              <a:lnSpc>
                <a:spcPts val="1500"/>
              </a:lnSpc>
              <a:spcBef>
                <a:spcPts val="0"/>
              </a:spcBef>
              <a:spcAft>
                <a:spcPts val="0"/>
              </a:spcAft>
              <a:defRPr/>
            </a:pP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配信会場：リンク大阪 ルーム</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大阪市阿倍野区旭町 </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1-1-10 </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竹澤ビル９</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t>
            </a:r>
          </a:p>
          <a:p>
            <a:pPr fontAlgn="auto">
              <a:lnSpc>
                <a:spcPts val="1500"/>
              </a:lnSpc>
              <a:spcBef>
                <a:spcPts val="0"/>
              </a:spcBef>
              <a:spcAft>
                <a:spcPts val="0"/>
              </a:spcAft>
              <a:defRPr/>
            </a:pP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Web</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配信：</a:t>
            </a:r>
            <a:r>
              <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SHIONOGI.tv</a:t>
            </a:r>
            <a:r>
              <a:rPr kumimoji="1"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（詳細は裏面参照）</a:t>
            </a:r>
            <a:endParaRPr kumimoji="1"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fontAlgn="auto">
              <a:lnSpc>
                <a:spcPts val="1500"/>
              </a:lnSpc>
              <a:spcBef>
                <a:spcPts val="0"/>
              </a:spcBef>
              <a:spcAft>
                <a:spcPts val="0"/>
              </a:spcAft>
              <a:defRPr/>
            </a:pPr>
            <a:r>
              <a:rPr kumimoji="0" lang="ja-JP" altLang="en-US" sz="1200" dirty="0">
                <a:latin typeface="Meiryo UI" panose="020B0604030504040204" pitchFamily="50" charset="-128"/>
                <a:ea typeface="Meiryo UI" panose="020B0604030504040204" pitchFamily="50" charset="-128"/>
                <a:cs typeface="Meiryo UI" panose="020B0604030504040204" pitchFamily="50" charset="-128"/>
              </a:rPr>
              <a:t>＊現地視聴は事前にお申込みをお願い致します。</a:t>
            </a:r>
            <a:endParaRPr kumimoji="0"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fontAlgn="auto">
              <a:lnSpc>
                <a:spcPts val="1500"/>
              </a:lnSpc>
              <a:spcBef>
                <a:spcPts val="0"/>
              </a:spcBef>
              <a:spcAft>
                <a:spcPts val="0"/>
              </a:spcAft>
              <a:defRPr/>
            </a:pPr>
            <a:endParaRPr kumimoji="1" lang="ja-JP"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11" name="Rectangle 23">
            <a:extLst>
              <a:ext uri="{FF2B5EF4-FFF2-40B4-BE49-F238E27FC236}">
                <a16:creationId xmlns:a16="http://schemas.microsoft.com/office/drawing/2014/main" id="{2D1FA689-6C3D-62E2-E4B2-DCDC192497D9}"/>
              </a:ext>
            </a:extLst>
          </p:cNvPr>
          <p:cNvSpPr>
            <a:spLocks noChangeArrowheads="1"/>
          </p:cNvSpPr>
          <p:nvPr/>
        </p:nvSpPr>
        <p:spPr bwMode="auto">
          <a:xfrm>
            <a:off x="14219" y="2516107"/>
            <a:ext cx="6858000" cy="369332"/>
          </a:xfrm>
          <a:prstGeom prst="rect">
            <a:avLst/>
          </a:prstGeom>
          <a:gradFill rotWithShape="1">
            <a:gsLst>
              <a:gs pos="0">
                <a:srgbClr val="185E5E"/>
              </a:gs>
              <a:gs pos="100000">
                <a:srgbClr val="33CCCC">
                  <a:alpha val="0"/>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en-US" altLang="ja-JP"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19:50</a:t>
            </a:r>
            <a:r>
              <a:rPr kumimoji="0" lang="ja-JP" altLang="en-US"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r>
              <a:rPr kumimoji="0" lang="ja-JP" altLang="en-US"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情報提供</a:t>
            </a:r>
            <a:endParaRPr kumimoji="0" lang="en-US" altLang="ja-JP"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Text Box 40">
            <a:extLst>
              <a:ext uri="{FF2B5EF4-FFF2-40B4-BE49-F238E27FC236}">
                <a16:creationId xmlns:a16="http://schemas.microsoft.com/office/drawing/2014/main" id="{78670A9C-FAF5-2FF3-B9DD-0FF834ECCC35}"/>
              </a:ext>
            </a:extLst>
          </p:cNvPr>
          <p:cNvSpPr txBox="1">
            <a:spLocks noChangeArrowheads="1"/>
          </p:cNvSpPr>
          <p:nvPr/>
        </p:nvSpPr>
        <p:spPr bwMode="auto">
          <a:xfrm>
            <a:off x="284059" y="3405713"/>
            <a:ext cx="6673333" cy="1846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       演者：塩野義製薬株式会社　ニュープロダクトプランニング部</a:t>
            </a:r>
            <a:r>
              <a:rPr kumimoji="0" lang="en-US" altLang="ja-JP" sz="1200" b="1" dirty="0">
                <a:latin typeface="Meiryo UI" panose="020B0604030504040204" pitchFamily="50" charset="-128"/>
                <a:ea typeface="Meiryo UI" panose="020B0604030504040204" pitchFamily="50" charset="-128"/>
                <a:cs typeface="Meiryo UI" panose="020B0604030504040204" pitchFamily="50" charset="-128"/>
              </a:rPr>
              <a:t>_</a:t>
            </a:r>
            <a:r>
              <a:rPr kumimoji="0" lang="ja-JP" altLang="en-US" sz="1200" b="1" dirty="0">
                <a:latin typeface="Meiryo UI" panose="020B0604030504040204" pitchFamily="50" charset="-128"/>
                <a:ea typeface="Meiryo UI" panose="020B0604030504040204" pitchFamily="50" charset="-128"/>
                <a:cs typeface="Meiryo UI" panose="020B0604030504040204" pitchFamily="50" charset="-128"/>
              </a:rPr>
              <a:t>疼痛製品グループ　玖島 将太 </a:t>
            </a:r>
            <a:endParaRPr kumimoji="0"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a:extLst>
              <a:ext uri="{FF2B5EF4-FFF2-40B4-BE49-F238E27FC236}">
                <a16:creationId xmlns:a16="http://schemas.microsoft.com/office/drawing/2014/main" id="{4AFB2256-23B9-2325-0E7A-99A0C4F30B88}"/>
              </a:ext>
            </a:extLst>
          </p:cNvPr>
          <p:cNvSpPr/>
          <p:nvPr/>
        </p:nvSpPr>
        <p:spPr>
          <a:xfrm>
            <a:off x="-263530" y="2951729"/>
            <a:ext cx="7632848"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 基礎的医薬品　オキシコンチン</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TR</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錠について」</a:t>
            </a:r>
          </a:p>
        </p:txBody>
      </p:sp>
      <p:sp>
        <p:nvSpPr>
          <p:cNvPr id="3" name="正方形/長方形 2">
            <a:extLst>
              <a:ext uri="{FF2B5EF4-FFF2-40B4-BE49-F238E27FC236}">
                <a16:creationId xmlns:a16="http://schemas.microsoft.com/office/drawing/2014/main" id="{6F544C9A-FC1E-7172-29C7-FBD6870B07D4}"/>
              </a:ext>
            </a:extLst>
          </p:cNvPr>
          <p:cNvSpPr/>
          <p:nvPr/>
        </p:nvSpPr>
        <p:spPr>
          <a:xfrm>
            <a:off x="80503" y="4891898"/>
            <a:ext cx="6725431" cy="461665"/>
          </a:xfrm>
          <a:prstGeom prst="rect">
            <a:avLst/>
          </a:prstGeom>
        </p:spPr>
        <p:txBody>
          <a:bodyPr wrap="square">
            <a:spAutoFit/>
          </a:bodyPr>
          <a:lstStyle/>
          <a:p>
            <a:pPr marL="12700">
              <a:spcBef>
                <a:spcPts val="100"/>
              </a:spcBef>
            </a:pPr>
            <a:r>
              <a:rPr lang="ja-JP" altLang="en-US" b="1" dirty="0">
                <a:latin typeface="Meiryo UI" panose="020B0604030504040204" pitchFamily="50" charset="-128"/>
                <a:ea typeface="Meiryo UI" panose="020B0604030504040204" pitchFamily="50" charset="-128"/>
                <a:cs typeface="Meiryo UI" panose="020B0604030504040204" pitchFamily="50" charset="-128"/>
              </a:rPr>
              <a:t>   演者：</a:t>
            </a:r>
            <a:r>
              <a:rPr lang="ja-JP" altLang="en-US" b="1" dirty="0">
                <a:solidFill>
                  <a:schemeClr val="tx2">
                    <a:lumMod val="50000"/>
                  </a:schemeClr>
                </a:solidFill>
                <a:latin typeface="Meiryo UI" panose="020B0604030504040204" pitchFamily="50" charset="-128"/>
                <a:ea typeface="Meiryo UI" panose="020B0604030504040204" pitchFamily="50" charset="-128"/>
                <a:cs typeface="メイリオ"/>
              </a:rPr>
              <a:t>大阪鉄道病院　緩和ケア内科　部長　</a:t>
            </a: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清水 啓二</a:t>
            </a:r>
            <a:r>
              <a:rPr lang="ja-JP" altLang="en-US" b="1" dirty="0">
                <a:latin typeface="Meiryo UI" panose="020B0604030504040204" pitchFamily="50" charset="-128"/>
                <a:ea typeface="Meiryo UI" panose="020B0604030504040204" pitchFamily="50" charset="-128"/>
                <a:cs typeface="Meiryo UI" panose="020B0604030504040204" pitchFamily="50" charset="-128"/>
              </a:rPr>
              <a:t>　先生</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16832" y="200472"/>
            <a:ext cx="2433680" cy="369332"/>
          </a:xfrm>
          <a:prstGeom prst="rect">
            <a:avLst/>
          </a:prstGeom>
          <a:noFill/>
        </p:spPr>
        <p:txBody>
          <a:bodyPr wrap="none" rtlCol="0">
            <a:spAutoFit/>
          </a:bodyPr>
          <a:lstStyle/>
          <a:p>
            <a:r>
              <a:rPr kumimoji="1" lang="ja-JP" altLang="en-US" dirty="0"/>
              <a:t>研修会の流れについて</a:t>
            </a:r>
          </a:p>
        </p:txBody>
      </p:sp>
      <p:sp>
        <p:nvSpPr>
          <p:cNvPr id="3" name="テキスト ボックス 2"/>
          <p:cNvSpPr txBox="1"/>
          <p:nvPr/>
        </p:nvSpPr>
        <p:spPr>
          <a:xfrm>
            <a:off x="90862" y="655454"/>
            <a:ext cx="6624736" cy="3046988"/>
          </a:xfrm>
          <a:prstGeom prst="rect">
            <a:avLst/>
          </a:prstGeom>
          <a:noFill/>
        </p:spPr>
        <p:txBody>
          <a:bodyPr wrap="square" rtlCol="0">
            <a:spAutoFit/>
          </a:bodyPr>
          <a:lstStyle/>
          <a:p>
            <a:r>
              <a:rPr kumimoji="1" lang="en-US" altLang="ja-JP" sz="1600" dirty="0"/>
              <a:t>【</a:t>
            </a:r>
            <a:r>
              <a:rPr kumimoji="1" lang="ja-JP" altLang="en-US" sz="1600" dirty="0"/>
              <a:t>形式</a:t>
            </a:r>
            <a:r>
              <a:rPr kumimoji="1" lang="en-US" altLang="ja-JP" sz="1600" dirty="0"/>
              <a:t>】</a:t>
            </a:r>
            <a:r>
              <a:rPr kumimoji="1" lang="ja-JP" altLang="en-US" sz="1600" dirty="0"/>
              <a:t>　</a:t>
            </a:r>
            <a:r>
              <a:rPr kumimoji="1" lang="en-US" altLang="ja-JP" sz="1600" dirty="0"/>
              <a:t>Web</a:t>
            </a:r>
            <a:r>
              <a:rPr kumimoji="1" lang="ja-JP" altLang="en-US" sz="1600" dirty="0"/>
              <a:t>形式　（配信は、</a:t>
            </a:r>
            <a:r>
              <a:rPr kumimoji="1" lang="en-US" altLang="ja-JP" sz="1600" dirty="0"/>
              <a:t>SHIONOGI.tv</a:t>
            </a:r>
            <a:r>
              <a:rPr kumimoji="1" lang="ja-JP" altLang="en-US" sz="1600" dirty="0"/>
              <a:t>を介した</a:t>
            </a:r>
            <a:r>
              <a:rPr kumimoji="1" lang="en-US" altLang="ja-JP" sz="1600" dirty="0"/>
              <a:t>ZOOM</a:t>
            </a:r>
            <a:r>
              <a:rPr kumimoji="1" lang="ja-JP" altLang="en-US" sz="1600" dirty="0"/>
              <a:t>による配信）</a:t>
            </a:r>
            <a:endParaRPr kumimoji="1" lang="en-US" altLang="ja-JP" sz="1600" dirty="0"/>
          </a:p>
          <a:p>
            <a:r>
              <a:rPr lang="ja-JP" altLang="en-US" sz="1600" dirty="0"/>
              <a:t>　　　　　　</a:t>
            </a:r>
            <a:r>
              <a:rPr kumimoji="0" lang="ja-JP" altLang="en-US" sz="1600" dirty="0">
                <a:latin typeface="Meiryo UI" panose="020B0604030504040204" pitchFamily="50" charset="-128"/>
                <a:ea typeface="Meiryo UI" panose="020B0604030504040204" pitchFamily="50" charset="-128"/>
                <a:cs typeface="Meiryo UI" panose="020B0604030504040204" pitchFamily="50" charset="-128"/>
              </a:rPr>
              <a:t>＊現地視聴は事前にお申込みをお願い致します。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a:p>
          <a:p>
            <a:r>
              <a:rPr kumimoji="1" lang="en-US" altLang="ja-JP" sz="1600" dirty="0"/>
              <a:t>【</a:t>
            </a:r>
            <a:r>
              <a:rPr kumimoji="1" lang="ja-JP" altLang="en-US" sz="1600" dirty="0"/>
              <a:t>参加費</a:t>
            </a:r>
            <a:r>
              <a:rPr kumimoji="1" lang="en-US" altLang="ja-JP" sz="1600" dirty="0"/>
              <a:t>】</a:t>
            </a:r>
            <a:r>
              <a:rPr lang="ja-JP" altLang="en-US" sz="1600" dirty="0"/>
              <a:t>阿倍野区薬剤師会会員　：無料</a:t>
            </a:r>
            <a:endParaRPr lang="en-US" altLang="ja-JP" sz="1600" dirty="0"/>
          </a:p>
          <a:p>
            <a:r>
              <a:rPr lang="ja-JP" altLang="en-US" sz="1600" dirty="0"/>
              <a:t>　　　　　　阿倍野区以外の地域薬剤師会会員　  ：  　</a:t>
            </a:r>
            <a:r>
              <a:rPr lang="en-US" altLang="ja-JP" sz="1600" dirty="0"/>
              <a:t>500</a:t>
            </a:r>
            <a:r>
              <a:rPr lang="ja-JP" altLang="en-US" sz="1600" dirty="0"/>
              <a:t>円</a:t>
            </a:r>
          </a:p>
          <a:p>
            <a:r>
              <a:rPr lang="ja-JP" altLang="en-US" sz="1600" dirty="0"/>
              <a:t>　　　　  　大阪府薬剤師会（本部会員・非会員）　：　</a:t>
            </a:r>
            <a:r>
              <a:rPr lang="en-US" altLang="ja-JP" sz="1600" dirty="0"/>
              <a:t>5,000</a:t>
            </a:r>
            <a:r>
              <a:rPr lang="ja-JP" altLang="en-US" sz="1600" dirty="0"/>
              <a:t>円</a:t>
            </a:r>
            <a:endParaRPr lang="en-US" altLang="ja-JP" sz="1600" dirty="0"/>
          </a:p>
          <a:p>
            <a:r>
              <a:rPr lang="ja-JP" altLang="en-US" sz="1600" dirty="0"/>
              <a:t>　　　　　　その他薬剤師会　　　　　　　　　　　　　  ：　</a:t>
            </a:r>
            <a:r>
              <a:rPr lang="en-US" altLang="ja-JP" sz="1600" dirty="0"/>
              <a:t>5,000</a:t>
            </a:r>
            <a:r>
              <a:rPr lang="ja-JP" altLang="en-US" sz="1600" dirty="0"/>
              <a:t>円</a:t>
            </a:r>
          </a:p>
          <a:p>
            <a:r>
              <a:rPr kumimoji="1" lang="en-US" altLang="ja-JP" sz="1600" dirty="0"/>
              <a:t>【</a:t>
            </a:r>
            <a:r>
              <a:rPr kumimoji="1" lang="ja-JP" altLang="en-US" sz="1600" dirty="0"/>
              <a:t>研修単位</a:t>
            </a:r>
            <a:r>
              <a:rPr kumimoji="1" lang="en-US" altLang="ja-JP" sz="1600" dirty="0"/>
              <a:t>】</a:t>
            </a:r>
          </a:p>
          <a:p>
            <a:r>
              <a:rPr kumimoji="1" lang="ja-JP" altLang="en-US" sz="1600" dirty="0"/>
              <a:t>　　　　　 大阪府薬剤師会、大阪市阿倍野区薬剤師会の方</a:t>
            </a:r>
            <a:endParaRPr kumimoji="1" lang="en-US" altLang="ja-JP" sz="1600" dirty="0"/>
          </a:p>
          <a:p>
            <a:r>
              <a:rPr kumimoji="1" lang="ja-JP" altLang="en-US" sz="1600" dirty="0"/>
              <a:t>　　　  〇日本薬剤師会研修センター受講認定１単位（申請中）</a:t>
            </a:r>
            <a:endParaRPr kumimoji="1" lang="en-US" altLang="ja-JP" sz="1600" dirty="0"/>
          </a:p>
          <a:p>
            <a:endParaRPr kumimoji="1" lang="en-US" altLang="ja-JP" sz="1600" dirty="0"/>
          </a:p>
          <a:p>
            <a:endParaRPr kumimoji="1" lang="en-US" altLang="ja-JP" sz="1600" dirty="0"/>
          </a:p>
        </p:txBody>
      </p:sp>
      <p:sp>
        <p:nvSpPr>
          <p:cNvPr id="5" name="正方形/長方形 4"/>
          <p:cNvSpPr/>
          <p:nvPr/>
        </p:nvSpPr>
        <p:spPr>
          <a:xfrm>
            <a:off x="188640" y="8913440"/>
            <a:ext cx="6547351" cy="792088"/>
          </a:xfrm>
          <a:prstGeom prst="rect">
            <a:avLst/>
          </a:prstGeom>
          <a:noFill/>
          <a:ln w="952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薬剤師問い合わせ先：</a:t>
            </a:r>
            <a:endParaRPr kumimoji="1" lang="en-US" altLang="ja-JP" sz="1600" dirty="0">
              <a:solidFill>
                <a:schemeClr val="tx1"/>
              </a:solidFill>
            </a:endParaRPr>
          </a:p>
          <a:p>
            <a:r>
              <a:rPr kumimoji="1" lang="ja-JP" altLang="en-US" sz="1600" dirty="0">
                <a:solidFill>
                  <a:schemeClr val="tx1"/>
                </a:solidFill>
              </a:rPr>
              <a:t>一般社団法人大阪市阿倍野区薬剤師会事務局　</a:t>
            </a:r>
            <a:r>
              <a:rPr lang="en-US" altLang="ja-JP" sz="1600" dirty="0">
                <a:solidFill>
                  <a:schemeClr val="tx1"/>
                </a:solidFill>
              </a:rPr>
              <a:t>TEL:06-6626-3153</a:t>
            </a:r>
          </a:p>
          <a:p>
            <a:r>
              <a:rPr lang="en-US" altLang="ja-JP" sz="1600" dirty="0">
                <a:solidFill>
                  <a:schemeClr val="tx1"/>
                </a:solidFill>
              </a:rPr>
              <a:t>              (</a:t>
            </a:r>
            <a:r>
              <a:rPr lang="ja-JP" altLang="en-US" sz="1600" dirty="0">
                <a:solidFill>
                  <a:schemeClr val="tx1"/>
                </a:solidFill>
              </a:rPr>
              <a:t>事務局業務時間　月～金　</a:t>
            </a:r>
            <a:r>
              <a:rPr lang="en-US" altLang="ja-JP" sz="1600" dirty="0">
                <a:solidFill>
                  <a:schemeClr val="tx1"/>
                </a:solidFill>
              </a:rPr>
              <a:t>10</a:t>
            </a:r>
            <a:r>
              <a:rPr lang="ja-JP" altLang="en-US" sz="1600" dirty="0">
                <a:solidFill>
                  <a:schemeClr val="tx1"/>
                </a:solidFill>
              </a:rPr>
              <a:t>：</a:t>
            </a:r>
            <a:r>
              <a:rPr lang="en-US" altLang="ja-JP" sz="1600" dirty="0">
                <a:solidFill>
                  <a:schemeClr val="tx1"/>
                </a:solidFill>
              </a:rPr>
              <a:t>00</a:t>
            </a:r>
            <a:r>
              <a:rPr lang="ja-JP" altLang="en-US" sz="1600" dirty="0">
                <a:solidFill>
                  <a:schemeClr val="tx1"/>
                </a:solidFill>
              </a:rPr>
              <a:t>～</a:t>
            </a:r>
            <a:r>
              <a:rPr lang="en-US" altLang="ja-JP" sz="1600" dirty="0">
                <a:solidFill>
                  <a:schemeClr val="tx1"/>
                </a:solidFill>
              </a:rPr>
              <a:t>16</a:t>
            </a:r>
            <a:r>
              <a:rPr lang="ja-JP" altLang="en-US" sz="1600" dirty="0">
                <a:solidFill>
                  <a:schemeClr val="tx1"/>
                </a:solidFill>
              </a:rPr>
              <a:t>：</a:t>
            </a:r>
            <a:r>
              <a:rPr lang="en-US" altLang="ja-JP" sz="1600" dirty="0">
                <a:solidFill>
                  <a:schemeClr val="tx1"/>
                </a:solidFill>
              </a:rPr>
              <a:t>00</a:t>
            </a:r>
            <a:r>
              <a:rPr lang="ja-JP" altLang="en-US" sz="1600" dirty="0">
                <a:solidFill>
                  <a:schemeClr val="tx1"/>
                </a:solidFill>
              </a:rPr>
              <a:t>　土　</a:t>
            </a:r>
            <a:r>
              <a:rPr lang="en-US" altLang="ja-JP" sz="1600" dirty="0">
                <a:solidFill>
                  <a:schemeClr val="tx1"/>
                </a:solidFill>
              </a:rPr>
              <a:t>10</a:t>
            </a:r>
            <a:r>
              <a:rPr lang="ja-JP" altLang="en-US" sz="1600" dirty="0">
                <a:solidFill>
                  <a:schemeClr val="tx1"/>
                </a:solidFill>
              </a:rPr>
              <a:t>：</a:t>
            </a:r>
            <a:r>
              <a:rPr lang="en-US" altLang="ja-JP" sz="1600" dirty="0">
                <a:solidFill>
                  <a:schemeClr val="tx1"/>
                </a:solidFill>
              </a:rPr>
              <a:t>00</a:t>
            </a:r>
            <a:r>
              <a:rPr lang="ja-JP" altLang="en-US" sz="1600" dirty="0">
                <a:solidFill>
                  <a:schemeClr val="tx1"/>
                </a:solidFill>
              </a:rPr>
              <a:t>～</a:t>
            </a:r>
            <a:r>
              <a:rPr lang="en-US" altLang="ja-JP" sz="1600" dirty="0">
                <a:solidFill>
                  <a:schemeClr val="tx1"/>
                </a:solidFill>
              </a:rPr>
              <a:t>14</a:t>
            </a:r>
            <a:r>
              <a:rPr lang="ja-JP" altLang="en-US" sz="1600" dirty="0">
                <a:solidFill>
                  <a:schemeClr val="tx1"/>
                </a:solidFill>
              </a:rPr>
              <a:t>：</a:t>
            </a:r>
            <a:r>
              <a:rPr lang="en-US" altLang="ja-JP" sz="1600" dirty="0">
                <a:solidFill>
                  <a:schemeClr val="tx1"/>
                </a:solidFill>
              </a:rPr>
              <a:t>00)</a:t>
            </a:r>
          </a:p>
        </p:txBody>
      </p:sp>
      <p:sp>
        <p:nvSpPr>
          <p:cNvPr id="4" name="テキスト ボックス 3"/>
          <p:cNvSpPr txBox="1"/>
          <p:nvPr/>
        </p:nvSpPr>
        <p:spPr>
          <a:xfrm>
            <a:off x="188640" y="8193360"/>
            <a:ext cx="6613985" cy="738664"/>
          </a:xfrm>
          <a:prstGeom prst="rect">
            <a:avLst/>
          </a:prstGeom>
          <a:noFill/>
        </p:spPr>
        <p:txBody>
          <a:bodyPr wrap="square" rtlCol="0">
            <a:spAutoFit/>
          </a:bodyPr>
          <a:lstStyle/>
          <a:p>
            <a:pPr marL="342900" indent="-342900">
              <a:buFont typeface="Wingdings" panose="05000000000000000000" pitchFamily="2" charset="2"/>
              <a:buChar char="Ø"/>
            </a:pPr>
            <a:r>
              <a:rPr kumimoji="1" lang="ja-JP" altLang="en-US" sz="1400" dirty="0"/>
              <a:t>本講演会は医療関係者の皆様に限りご参加頂くことが可能です。</a:t>
            </a:r>
            <a:endParaRPr kumimoji="1" lang="en-US" altLang="ja-JP" sz="1400" dirty="0"/>
          </a:p>
          <a:p>
            <a:pPr marL="342900" indent="-342900">
              <a:buFont typeface="Wingdings" panose="05000000000000000000" pitchFamily="2" charset="2"/>
              <a:buChar char="Ø"/>
            </a:pPr>
            <a:r>
              <a:rPr kumimoji="1" lang="ja-JP" altLang="en-US" sz="1400" dirty="0"/>
              <a:t>本講演会の内容（話される内容や投影される文字、写真、図、イラストなど）の無断での複製や転載等その他の二次利用はお控えください。</a:t>
            </a:r>
          </a:p>
        </p:txBody>
      </p:sp>
      <p:sp>
        <p:nvSpPr>
          <p:cNvPr id="6" name="テキスト ボックス 5"/>
          <p:cNvSpPr txBox="1"/>
          <p:nvPr/>
        </p:nvSpPr>
        <p:spPr>
          <a:xfrm>
            <a:off x="8728" y="3080792"/>
            <a:ext cx="2031325" cy="461665"/>
          </a:xfrm>
          <a:prstGeom prst="rect">
            <a:avLst/>
          </a:prstGeom>
          <a:noFill/>
        </p:spPr>
        <p:txBody>
          <a:bodyPr wrap="none" rtlCol="0">
            <a:spAutoFit/>
          </a:bodyPr>
          <a:lstStyle/>
          <a:p>
            <a:r>
              <a:rPr kumimoji="1" lang="en-US" altLang="ja-JP" dirty="0"/>
              <a:t>【</a:t>
            </a:r>
            <a:r>
              <a:rPr kumimoji="1" lang="ja-JP" altLang="en-US" dirty="0"/>
              <a:t>登録方法</a:t>
            </a:r>
            <a:r>
              <a:rPr kumimoji="1" lang="en-US" altLang="ja-JP" dirty="0"/>
              <a:t>】</a:t>
            </a:r>
            <a:endParaRPr kumimoji="1" lang="ja-JP" altLang="en-US" dirty="0"/>
          </a:p>
        </p:txBody>
      </p:sp>
      <p:sp>
        <p:nvSpPr>
          <p:cNvPr id="7" name="テキスト ボックス 6"/>
          <p:cNvSpPr txBox="1"/>
          <p:nvPr/>
        </p:nvSpPr>
        <p:spPr>
          <a:xfrm>
            <a:off x="5181580" y="4808984"/>
            <a:ext cx="1415772" cy="338554"/>
          </a:xfrm>
          <a:prstGeom prst="rect">
            <a:avLst/>
          </a:prstGeom>
          <a:noFill/>
        </p:spPr>
        <p:txBody>
          <a:bodyPr wrap="none" rtlCol="0">
            <a:spAutoFit/>
          </a:bodyPr>
          <a:lstStyle/>
          <a:p>
            <a:r>
              <a:rPr kumimoji="1" lang="ja-JP" altLang="en-US" sz="1600" dirty="0"/>
              <a:t>二次元コード</a:t>
            </a:r>
          </a:p>
        </p:txBody>
      </p:sp>
      <p:sp>
        <p:nvSpPr>
          <p:cNvPr id="11" name="テキスト ボックス 10"/>
          <p:cNvSpPr txBox="1"/>
          <p:nvPr/>
        </p:nvSpPr>
        <p:spPr>
          <a:xfrm>
            <a:off x="282285" y="3339207"/>
            <a:ext cx="4740400" cy="923330"/>
          </a:xfrm>
          <a:prstGeom prst="rect">
            <a:avLst/>
          </a:prstGeom>
          <a:noFill/>
        </p:spPr>
        <p:txBody>
          <a:bodyPr wrap="none" rtlCol="0">
            <a:spAutoFit/>
          </a:bodyPr>
          <a:lstStyle/>
          <a:p>
            <a:r>
              <a:rPr kumimoji="1" lang="en-US" altLang="ja-JP" sz="1800" dirty="0"/>
              <a:t>1</a:t>
            </a:r>
            <a:r>
              <a:rPr kumimoji="1" lang="ja-JP" altLang="en-US" sz="1800" dirty="0" err="1"/>
              <a:t>，</a:t>
            </a:r>
            <a:r>
              <a:rPr kumimoji="1" lang="ja-JP" altLang="en-US" sz="1800" dirty="0"/>
              <a:t>事前参加登録について</a:t>
            </a:r>
            <a:endParaRPr kumimoji="1" lang="en-US" altLang="ja-JP" sz="1800" dirty="0"/>
          </a:p>
          <a:p>
            <a:r>
              <a:rPr kumimoji="1" lang="ja-JP" altLang="en-US" sz="1800" dirty="0"/>
              <a:t>　事前参加登録を右記のコードあるいは以下の</a:t>
            </a:r>
            <a:endParaRPr kumimoji="1" lang="en-US" altLang="ja-JP" sz="1800" dirty="0"/>
          </a:p>
          <a:p>
            <a:r>
              <a:rPr kumimoji="1" lang="ja-JP" altLang="en-US" sz="1800" dirty="0"/>
              <a:t>　</a:t>
            </a:r>
            <a:r>
              <a:rPr kumimoji="1" lang="en-US" altLang="ja-JP" sz="1800" dirty="0"/>
              <a:t>URL</a:t>
            </a:r>
            <a:r>
              <a:rPr kumimoji="1" lang="ja-JP" altLang="en-US" sz="1800" dirty="0"/>
              <a:t>にアクセスしてご登録お願いします。</a:t>
            </a:r>
            <a:endParaRPr kumimoji="1" lang="en-US" altLang="ja-JP" sz="1800" dirty="0"/>
          </a:p>
        </p:txBody>
      </p:sp>
      <p:sp>
        <p:nvSpPr>
          <p:cNvPr id="13" name="テキスト ボックス 12"/>
          <p:cNvSpPr txBox="1"/>
          <p:nvPr/>
        </p:nvSpPr>
        <p:spPr>
          <a:xfrm>
            <a:off x="260648" y="4808984"/>
            <a:ext cx="6475343" cy="3877985"/>
          </a:xfrm>
          <a:prstGeom prst="rect">
            <a:avLst/>
          </a:prstGeom>
          <a:noFill/>
        </p:spPr>
        <p:txBody>
          <a:bodyPr wrap="square" rtlCol="0">
            <a:spAutoFit/>
          </a:bodyPr>
          <a:lstStyle/>
          <a:p>
            <a:r>
              <a:rPr kumimoji="1" lang="en-US" altLang="ja-JP" sz="1800" dirty="0"/>
              <a:t>2</a:t>
            </a:r>
            <a:r>
              <a:rPr kumimoji="1" lang="ja-JP" altLang="en-US" sz="1800" dirty="0" err="1"/>
              <a:t>，</a:t>
            </a:r>
            <a:r>
              <a:rPr kumimoji="1" lang="ja-JP" altLang="en-US" sz="1800" dirty="0"/>
              <a:t>参加費について</a:t>
            </a:r>
            <a:endParaRPr kumimoji="1" lang="en-US" altLang="ja-JP" sz="1800" dirty="0"/>
          </a:p>
          <a:p>
            <a:r>
              <a:rPr kumimoji="1" lang="ja-JP" altLang="en-US" sz="1800" dirty="0"/>
              <a:t>　</a:t>
            </a:r>
            <a:r>
              <a:rPr kumimoji="1" lang="ja-JP" altLang="en-US" sz="1600" dirty="0"/>
              <a:t>事前登録のメールアドレスに、参加費振込先を連絡致しますので、参加費をお振り込みください。</a:t>
            </a:r>
            <a:endParaRPr kumimoji="1" lang="en-US" altLang="ja-JP" sz="1600" dirty="0"/>
          </a:p>
          <a:p>
            <a:r>
              <a:rPr kumimoji="1" lang="en-US" altLang="ja-JP" sz="1800" dirty="0"/>
              <a:t>3</a:t>
            </a:r>
            <a:r>
              <a:rPr kumimoji="1" lang="ja-JP" altLang="en-US" sz="1800" dirty="0" err="1"/>
              <a:t>，</a:t>
            </a:r>
            <a:r>
              <a:rPr kumimoji="1" lang="ja-JP" altLang="en-US" sz="1800" dirty="0"/>
              <a:t>日本薬剤師研修センターの受講認定注意事項について</a:t>
            </a:r>
            <a:endParaRPr kumimoji="1" lang="en-US" altLang="ja-JP" sz="1800" dirty="0"/>
          </a:p>
          <a:p>
            <a:r>
              <a:rPr kumimoji="1" lang="ja-JP" altLang="en-US" sz="1800" dirty="0"/>
              <a:t>　</a:t>
            </a:r>
            <a:r>
              <a:rPr kumimoji="1" lang="ja-JP" altLang="en-US" sz="1600" dirty="0"/>
              <a:t>日本薬剤師研修センターの受講認定には講演開始時間から終了時間までの視聴をお願いします。受講の遅刻・早退されますと認定ができませんので、ご注意ください。</a:t>
            </a:r>
            <a:endParaRPr kumimoji="1" lang="en-US" altLang="ja-JP" sz="1600" dirty="0"/>
          </a:p>
          <a:p>
            <a:r>
              <a:rPr kumimoji="1" lang="en-US" altLang="ja-JP" sz="1800" dirty="0"/>
              <a:t>4</a:t>
            </a:r>
            <a:r>
              <a:rPr kumimoji="1" lang="ja-JP" altLang="en-US" sz="1800" dirty="0" err="1"/>
              <a:t>，</a:t>
            </a:r>
            <a:r>
              <a:rPr kumimoji="1" lang="ja-JP" altLang="en-US" sz="1800" dirty="0"/>
              <a:t>セミナー当日</a:t>
            </a:r>
            <a:endParaRPr kumimoji="1" lang="en-US" altLang="ja-JP" sz="1800" dirty="0"/>
          </a:p>
          <a:p>
            <a:r>
              <a:rPr kumimoji="1" lang="ja-JP" altLang="en-US" sz="1800" dirty="0"/>
              <a:t>　</a:t>
            </a:r>
            <a:r>
              <a:rPr kumimoji="1" lang="en-US" altLang="ja-JP" sz="1800" dirty="0"/>
              <a:t>SHIONOGI.tv</a:t>
            </a:r>
            <a:r>
              <a:rPr lang="ja-JP" altLang="en-US" dirty="0"/>
              <a:t>にて</a:t>
            </a:r>
            <a:r>
              <a:rPr kumimoji="1" lang="ja-JP" altLang="en-US" sz="1800" dirty="0"/>
              <a:t>事前視聴予約をお願いします。</a:t>
            </a:r>
            <a:r>
              <a:rPr kumimoji="1" lang="ja-JP" altLang="en-US" sz="1400" dirty="0"/>
              <a:t>（次ページ参照）</a:t>
            </a:r>
            <a:endParaRPr kumimoji="1" lang="en-US" altLang="ja-JP" sz="1800" dirty="0"/>
          </a:p>
          <a:p>
            <a:r>
              <a:rPr kumimoji="1" lang="ja-JP" altLang="en-US" sz="1800" dirty="0"/>
              <a:t>　</a:t>
            </a:r>
            <a:r>
              <a:rPr lang="ja-JP" altLang="en-US" dirty="0"/>
              <a:t>配信される</a:t>
            </a:r>
            <a:r>
              <a:rPr kumimoji="1" lang="ja-JP" altLang="en-US" sz="1800" dirty="0"/>
              <a:t>視聴用</a:t>
            </a:r>
            <a:r>
              <a:rPr kumimoji="1" lang="en-US" altLang="ja-JP" sz="1800" dirty="0"/>
              <a:t>URL</a:t>
            </a:r>
            <a:r>
              <a:rPr kumimoji="1" lang="ja-JP" altLang="en-US" sz="1800" dirty="0"/>
              <a:t>よりアクセスし、ご視聴ください。</a:t>
            </a:r>
            <a:endParaRPr kumimoji="1" lang="en-US" altLang="ja-JP" sz="1800" dirty="0"/>
          </a:p>
          <a:p>
            <a:r>
              <a:rPr kumimoji="1" lang="ja-JP" altLang="en-US" sz="1800" dirty="0"/>
              <a:t>　　</a:t>
            </a:r>
            <a:r>
              <a:rPr kumimoji="1" lang="en-US" altLang="ja-JP" sz="1800" dirty="0"/>
              <a:t>※</a:t>
            </a:r>
            <a:r>
              <a:rPr kumimoji="1" lang="ja-JP" altLang="en-US" sz="1800" dirty="0"/>
              <a:t>ログイン開始時間　</a:t>
            </a:r>
            <a:r>
              <a:rPr kumimoji="1" lang="en-US" altLang="ja-JP" sz="1800" dirty="0"/>
              <a:t>19</a:t>
            </a:r>
            <a:r>
              <a:rPr kumimoji="1" lang="ja-JP" altLang="en-US" sz="1800" dirty="0"/>
              <a:t>：</a:t>
            </a:r>
            <a:r>
              <a:rPr kumimoji="1" lang="en-US" altLang="ja-JP" sz="1800" dirty="0"/>
              <a:t>45</a:t>
            </a:r>
            <a:r>
              <a:rPr kumimoji="1" lang="ja-JP" altLang="en-US" sz="1800" dirty="0"/>
              <a:t>～（予定）</a:t>
            </a:r>
            <a:endParaRPr kumimoji="1" lang="en-US" altLang="ja-JP" sz="1800" dirty="0"/>
          </a:p>
          <a:p>
            <a:r>
              <a:rPr kumimoji="1" lang="ja-JP" altLang="en-US" sz="1800" dirty="0"/>
              <a:t>　　</a:t>
            </a:r>
            <a:r>
              <a:rPr kumimoji="1" lang="en-US" altLang="ja-JP" sz="1800" dirty="0"/>
              <a:t>※</a:t>
            </a:r>
            <a:r>
              <a:rPr kumimoji="1" lang="ja-JP" altLang="en-US" sz="1800" dirty="0"/>
              <a:t>講演開始時間　　　</a:t>
            </a:r>
            <a:r>
              <a:rPr lang="en-US" altLang="ja-JP" dirty="0"/>
              <a:t>20</a:t>
            </a:r>
            <a:r>
              <a:rPr kumimoji="1" lang="ja-JP" altLang="en-US" sz="1800" dirty="0"/>
              <a:t>：</a:t>
            </a:r>
            <a:r>
              <a:rPr kumimoji="1" lang="en-US" altLang="ja-JP" sz="1800" dirty="0"/>
              <a:t>00</a:t>
            </a:r>
            <a:r>
              <a:rPr kumimoji="1" lang="ja-JP" altLang="en-US" sz="1800" dirty="0"/>
              <a:t>～</a:t>
            </a:r>
            <a:endParaRPr kumimoji="1" lang="en-US" altLang="ja-JP" sz="1800" dirty="0"/>
          </a:p>
          <a:p>
            <a:endParaRPr kumimoji="1" lang="en-US" altLang="ja-JP" sz="1800" dirty="0"/>
          </a:p>
          <a:p>
            <a:endParaRPr kumimoji="1" lang="ja-JP" altLang="en-US" sz="1800" dirty="0"/>
          </a:p>
        </p:txBody>
      </p:sp>
      <p:pic>
        <p:nvPicPr>
          <p:cNvPr id="1028" name="Picture 4">
            <a:extLst>
              <a:ext uri="{FF2B5EF4-FFF2-40B4-BE49-F238E27FC236}">
                <a16:creationId xmlns:a16="http://schemas.microsoft.com/office/drawing/2014/main" id="{8DD3548E-D739-32DA-5DAC-4261F490A6C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580" y="3284683"/>
            <a:ext cx="1585558" cy="1585558"/>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D1C1A7C5-C428-6123-FF86-5F0C9148E278}"/>
              </a:ext>
            </a:extLst>
          </p:cNvPr>
          <p:cNvSpPr txBox="1"/>
          <p:nvPr/>
        </p:nvSpPr>
        <p:spPr>
          <a:xfrm>
            <a:off x="404664" y="4377798"/>
            <a:ext cx="5290946" cy="307777"/>
          </a:xfrm>
          <a:prstGeom prst="rect">
            <a:avLst/>
          </a:prstGeom>
          <a:noFill/>
        </p:spPr>
        <p:txBody>
          <a:bodyPr wrap="square">
            <a:spAutoFit/>
          </a:bodyPr>
          <a:lstStyle/>
          <a:p>
            <a:r>
              <a:rPr lang="ja-JP" altLang="en-US" sz="1400" dirty="0">
                <a:hlinkClick r:id="rId3"/>
              </a:rPr>
              <a:t>阿倍野区薬剤師会学術講演会参加申込み </a:t>
            </a:r>
            <a:r>
              <a:rPr lang="en-US" altLang="ja-JP" sz="1400" dirty="0">
                <a:hlinkClick r:id="rId3"/>
              </a:rPr>
              <a:t>(google.com)</a:t>
            </a:r>
            <a:endParaRPr lang="ja-JP" altLang="en-US" sz="1400" dirty="0"/>
          </a:p>
        </p:txBody>
      </p:sp>
    </p:spTree>
    <p:extLst>
      <p:ext uri="{BB962C8B-B14F-4D97-AF65-F5344CB8AC3E}">
        <p14:creationId xmlns:p14="http://schemas.microsoft.com/office/powerpoint/2010/main" val="20950453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DC71337B-9242-6499-34CF-B6709C355B96}"/>
              </a:ext>
            </a:extLst>
          </p:cNvPr>
          <p:cNvSpPr/>
          <p:nvPr/>
        </p:nvSpPr>
        <p:spPr>
          <a:xfrm>
            <a:off x="100684" y="56456"/>
            <a:ext cx="6780537" cy="85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6286">
              <a:defRPr/>
            </a:pPr>
            <a:r>
              <a:rPr kumimoji="0" lang="ja-JP" altLang="en-US" sz="2177" b="1" dirty="0">
                <a:solidFill>
                  <a:schemeClr val="tx1"/>
                </a:solidFill>
                <a:latin typeface="Meiryo UI" panose="020B0604030504040204" pitchFamily="50" charset="-128"/>
                <a:ea typeface="Meiryo UI" panose="020B0604030504040204" pitchFamily="50" charset="-128"/>
              </a:rPr>
              <a:t>配信会場のご案内</a:t>
            </a:r>
            <a:endParaRPr kumimoji="0" lang="en-US" altLang="ja-JP" sz="726" b="1" dirty="0">
              <a:solidFill>
                <a:schemeClr val="tx1"/>
              </a:solidFill>
              <a:latin typeface="Meiryo UI" panose="020B0604030504040204" pitchFamily="50" charset="-128"/>
              <a:ea typeface="Meiryo UI" panose="020B0604030504040204" pitchFamily="50" charset="-128"/>
            </a:endParaRPr>
          </a:p>
          <a:p>
            <a:pPr algn="ctr" defTabSz="426286">
              <a:defRPr/>
            </a:pPr>
            <a:r>
              <a:rPr kumimoji="0" lang="ja-JP" altLang="en-US" sz="726" b="1" dirty="0">
                <a:solidFill>
                  <a:schemeClr val="tx1"/>
                </a:solidFill>
                <a:latin typeface="Meiryo UI" panose="020B0604030504040204" pitchFamily="50" charset="-128"/>
                <a:ea typeface="Meiryo UI" panose="020B0604030504040204" pitchFamily="50" charset="-128"/>
              </a:rPr>
              <a:t>　</a:t>
            </a:r>
            <a:endParaRPr kumimoji="0" lang="en-US" altLang="ja-JP" sz="2177" b="1" dirty="0">
              <a:solidFill>
                <a:schemeClr val="tx1"/>
              </a:solidFill>
              <a:latin typeface="Meiryo UI" panose="020B0604030504040204" pitchFamily="50" charset="-128"/>
              <a:ea typeface="Meiryo UI" panose="020B0604030504040204" pitchFamily="50" charset="-128"/>
            </a:endParaRPr>
          </a:p>
          <a:p>
            <a:pPr algn="ctr" defTabSz="426286">
              <a:defRPr/>
            </a:pP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リンク大阪 ルーム</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大阪市阿倍野区旭町 </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1-1-10 </a:t>
            </a:r>
            <a:r>
              <a:rPr kumimoji="1" lang="ja-JP" altLang="en-US"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竹澤ビル９</a:t>
            </a:r>
            <a:r>
              <a:rPr kumimoji="1" lang="en-US" altLang="ja-JP" sz="14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F</a:t>
            </a:r>
            <a:endParaRPr kumimoji="0" lang="en-US" altLang="ja-JP" sz="2177" b="1" dirty="0">
              <a:solidFill>
                <a:schemeClr val="tx1"/>
              </a:solidFill>
              <a:latin typeface="Meiryo UI" panose="020B0604030504040204" pitchFamily="50" charset="-128"/>
              <a:ea typeface="Meiryo UI" panose="020B0604030504040204" pitchFamily="50" charset="-128"/>
            </a:endParaRPr>
          </a:p>
        </p:txBody>
      </p:sp>
      <p:sp>
        <p:nvSpPr>
          <p:cNvPr id="9" name="テキスト プレースホルダー 2">
            <a:extLst>
              <a:ext uri="{FF2B5EF4-FFF2-40B4-BE49-F238E27FC236}">
                <a16:creationId xmlns:a16="http://schemas.microsoft.com/office/drawing/2014/main" id="{33B6485F-01E9-05A7-1A05-C7F4E0D5D458}"/>
              </a:ext>
            </a:extLst>
          </p:cNvPr>
          <p:cNvSpPr txBox="1">
            <a:spLocks/>
          </p:cNvSpPr>
          <p:nvPr/>
        </p:nvSpPr>
        <p:spPr>
          <a:xfrm>
            <a:off x="329668" y="2864768"/>
            <a:ext cx="6044381" cy="1035380"/>
          </a:xfrm>
          <a:prstGeom prst="rect">
            <a:avLst/>
          </a:prstGeom>
        </p:spPr>
        <p:txBody>
          <a:bodyPr vert="horz" lIns="85256" tIns="42629" rIns="85256" bIns="42629" rtlCol="0">
            <a:noAutofit/>
          </a:bodyPr>
          <a:lstStyle>
            <a:lvl1pPr marL="181806" indent="-181806" algn="l" defTabSz="727222" rtl="0" eaLnBrk="1" latinLnBrk="0" hangingPunct="1">
              <a:lnSpc>
                <a:spcPct val="90000"/>
              </a:lnSpc>
              <a:spcBef>
                <a:spcPts val="795"/>
              </a:spcBef>
              <a:buFont typeface="Arial" panose="020B0604020202020204" pitchFamily="34" charset="0"/>
              <a:buChar char="•"/>
              <a:defRPr kumimoji="1" sz="2227" kern="1200">
                <a:solidFill>
                  <a:schemeClr val="tx1"/>
                </a:solidFill>
                <a:latin typeface="+mn-lt"/>
                <a:ea typeface="+mn-ea"/>
                <a:cs typeface="+mn-cs"/>
              </a:defRPr>
            </a:lvl1pPr>
            <a:lvl2pPr marL="545417" indent="-181806" algn="l" defTabSz="727222" rtl="0" eaLnBrk="1" latinLnBrk="0" hangingPunct="1">
              <a:lnSpc>
                <a:spcPct val="90000"/>
              </a:lnSpc>
              <a:spcBef>
                <a:spcPts val="398"/>
              </a:spcBef>
              <a:buFont typeface="Arial" panose="020B0604020202020204" pitchFamily="34" charset="0"/>
              <a:buChar char="•"/>
              <a:defRPr kumimoji="1" sz="1909" kern="1200">
                <a:solidFill>
                  <a:schemeClr val="tx1"/>
                </a:solidFill>
                <a:latin typeface="+mn-lt"/>
                <a:ea typeface="+mn-ea"/>
                <a:cs typeface="+mn-cs"/>
              </a:defRPr>
            </a:lvl2pPr>
            <a:lvl3pPr marL="909028" indent="-181806" algn="l" defTabSz="727222" rtl="0" eaLnBrk="1" latinLnBrk="0" hangingPunct="1">
              <a:lnSpc>
                <a:spcPct val="90000"/>
              </a:lnSpc>
              <a:spcBef>
                <a:spcPts val="398"/>
              </a:spcBef>
              <a:buFont typeface="Arial" panose="020B0604020202020204" pitchFamily="34" charset="0"/>
              <a:buChar char="•"/>
              <a:defRPr kumimoji="1" sz="1591" kern="1200">
                <a:solidFill>
                  <a:schemeClr val="tx1"/>
                </a:solidFill>
                <a:latin typeface="+mn-lt"/>
                <a:ea typeface="+mn-ea"/>
                <a:cs typeface="+mn-cs"/>
              </a:defRPr>
            </a:lvl3pPr>
            <a:lvl4pPr marL="1272639"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4pPr>
            <a:lvl5pPr marL="1636250"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5pPr>
            <a:lvl6pPr marL="1999861"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6pPr>
            <a:lvl7pPr marL="2363473"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7pPr>
            <a:lvl8pPr marL="2727084"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8pPr>
            <a:lvl9pPr marL="3090695" indent="-181806" algn="l" defTabSz="727222" rtl="0" eaLnBrk="1" latinLnBrk="0" hangingPunct="1">
              <a:lnSpc>
                <a:spcPct val="90000"/>
              </a:lnSpc>
              <a:spcBef>
                <a:spcPts val="398"/>
              </a:spcBef>
              <a:buFont typeface="Arial" panose="020B0604020202020204" pitchFamily="34" charset="0"/>
              <a:buChar char="•"/>
              <a:defRPr kumimoji="1" sz="1432" kern="1200">
                <a:solidFill>
                  <a:schemeClr val="tx1"/>
                </a:solidFill>
                <a:latin typeface="+mn-lt"/>
                <a:ea typeface="+mn-ea"/>
                <a:cs typeface="+mn-cs"/>
              </a:defRPr>
            </a:lvl9pPr>
          </a:lstStyle>
          <a:p>
            <a:pPr marL="0" indent="0" algn="ctr" defTabSz="678051">
              <a:spcBef>
                <a:spcPts val="741"/>
              </a:spcBef>
              <a:buNone/>
              <a:defRPr/>
            </a:pPr>
            <a:endParaRPr lang="en-US" altLang="ja-JP"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defTabSz="678051">
              <a:spcBef>
                <a:spcPts val="741"/>
              </a:spcBef>
              <a:buNone/>
              <a:defRPr/>
            </a:pPr>
            <a:r>
              <a:rPr lang="ja-JP" altLang="en-US"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お問い合わせ・お申込先</a:t>
            </a:r>
          </a:p>
          <a:p>
            <a:pPr marL="0" indent="0" algn="ctr" defTabSz="678051">
              <a:spcBef>
                <a:spcPts val="741"/>
              </a:spcBef>
              <a:buNone/>
              <a:defRPr/>
            </a:pPr>
            <a:r>
              <a:rPr lang="ja-JP" altLang="en-US"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塩野義製薬株式会社　第四営業部　大阪第四営業所　福石　剛正　</a:t>
            </a:r>
            <a:endParaRPr lang="en-US" altLang="ja-JP"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defTabSz="678051">
              <a:spcBef>
                <a:spcPts val="741"/>
              </a:spcBef>
              <a:buNone/>
              <a:defRPr/>
            </a:pPr>
            <a:r>
              <a:rPr lang="en-US" altLang="ja-JP"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080-6140-9378</a:t>
            </a:r>
            <a:r>
              <a:rPr lang="ja-JP" altLang="en-US"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takemsa.fukuishi@shionogi.co.jp</a:t>
            </a:r>
            <a:endParaRPr lang="ja-JP" altLang="en-US"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69513" indent="-169513" algn="ctr" defTabSz="678051">
              <a:spcBef>
                <a:spcPts val="741"/>
              </a:spcBef>
              <a:defRPr/>
            </a:pPr>
            <a:endParaRPr lang="ja-JP" altLang="en-US" sz="1088"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F3B60DA4-764D-1E48-4E15-CFB7A0D59D22}"/>
              </a:ext>
            </a:extLst>
          </p:cNvPr>
          <p:cNvSpPr/>
          <p:nvPr/>
        </p:nvSpPr>
        <p:spPr>
          <a:xfrm>
            <a:off x="-17502" y="3903635"/>
            <a:ext cx="6780537" cy="8501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26286">
              <a:defRPr/>
            </a:pPr>
            <a:r>
              <a:rPr kumimoji="0" lang="en-US" altLang="ja-JP" sz="2177" b="1" dirty="0">
                <a:solidFill>
                  <a:schemeClr val="tx1"/>
                </a:solidFill>
                <a:latin typeface="Meiryo UI" panose="020B0604030504040204" pitchFamily="50" charset="-128"/>
                <a:ea typeface="Meiryo UI" panose="020B0604030504040204" pitchFamily="50" charset="-128"/>
              </a:rPr>
              <a:t>Web</a:t>
            </a:r>
            <a:r>
              <a:rPr kumimoji="0" lang="ja-JP" altLang="en-US" sz="2177" b="1" dirty="0">
                <a:solidFill>
                  <a:schemeClr val="tx1"/>
                </a:solidFill>
                <a:latin typeface="Meiryo UI" panose="020B0604030504040204" pitchFamily="50" charset="-128"/>
                <a:ea typeface="Meiryo UI" panose="020B0604030504040204" pitchFamily="50" charset="-128"/>
              </a:rPr>
              <a:t>視聴のご案内</a:t>
            </a:r>
            <a:endParaRPr kumimoji="0" lang="en-US" altLang="ja-JP" sz="2177" b="1" dirty="0">
              <a:solidFill>
                <a:schemeClr val="tx1"/>
              </a:solidFill>
              <a:latin typeface="Meiryo UI" panose="020B0604030504040204" pitchFamily="50" charset="-128"/>
              <a:ea typeface="Meiryo UI" panose="020B0604030504040204" pitchFamily="50" charset="-128"/>
            </a:endParaRPr>
          </a:p>
          <a:p>
            <a:pPr algn="ctr" defTabSz="426286">
              <a:defRPr/>
            </a:pPr>
            <a:endParaRPr kumimoji="0" lang="en-US" altLang="ja-JP" sz="2177" b="1" dirty="0">
              <a:solidFill>
                <a:schemeClr val="tx1"/>
              </a:solidFill>
              <a:latin typeface="Meiryo UI" panose="020B0604030504040204" pitchFamily="50" charset="-128"/>
              <a:ea typeface="Meiryo UI" panose="020B0604030504040204" pitchFamily="50" charset="-128"/>
            </a:endParaRPr>
          </a:p>
        </p:txBody>
      </p:sp>
      <p:pic>
        <p:nvPicPr>
          <p:cNvPr id="11" name="Picture 2">
            <a:extLst>
              <a:ext uri="{FF2B5EF4-FFF2-40B4-BE49-F238E27FC236}">
                <a16:creationId xmlns:a16="http://schemas.microsoft.com/office/drawing/2014/main" id="{B027923C-821B-CE7C-2815-9F04B8349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370" y="833018"/>
            <a:ext cx="4015564" cy="2293783"/>
          </a:xfrm>
          <a:prstGeom prst="rect">
            <a:avLst/>
          </a:prstGeom>
          <a:noFill/>
          <a:extLst>
            <a:ext uri="{909E8E84-426E-40DD-AFC4-6F175D3DCCD1}">
              <a14:hiddenFill xmlns:a14="http://schemas.microsoft.com/office/drawing/2010/main">
                <a:solidFill>
                  <a:srgbClr val="FFFFFF"/>
                </a:solidFill>
              </a14:hiddenFill>
            </a:ext>
          </a:extLst>
        </p:spPr>
      </p:pic>
      <p:pic>
        <p:nvPicPr>
          <p:cNvPr id="12" name="図 11">
            <a:extLst>
              <a:ext uri="{FF2B5EF4-FFF2-40B4-BE49-F238E27FC236}">
                <a16:creationId xmlns:a16="http://schemas.microsoft.com/office/drawing/2014/main" id="{9444366C-DB40-2AD0-A137-1471DB54E340}"/>
              </a:ext>
            </a:extLst>
          </p:cNvPr>
          <p:cNvPicPr>
            <a:picLocks noChangeAspect="1"/>
          </p:cNvPicPr>
          <p:nvPr/>
        </p:nvPicPr>
        <p:blipFill rotWithShape="1">
          <a:blip r:embed="rId3"/>
          <a:srcRect l="47637" t="47200" r="38188" b="24800"/>
          <a:stretch/>
        </p:blipFill>
        <p:spPr>
          <a:xfrm>
            <a:off x="4598605" y="880237"/>
            <a:ext cx="1775444" cy="1972716"/>
          </a:xfrm>
          <a:prstGeom prst="rect">
            <a:avLst/>
          </a:prstGeom>
          <a:ln w="38100">
            <a:solidFill>
              <a:srgbClr val="FF0000"/>
            </a:solidFill>
          </a:ln>
        </p:spPr>
      </p:pic>
      <p:pic>
        <p:nvPicPr>
          <p:cNvPr id="14" name="図 13">
            <a:extLst>
              <a:ext uri="{FF2B5EF4-FFF2-40B4-BE49-F238E27FC236}">
                <a16:creationId xmlns:a16="http://schemas.microsoft.com/office/drawing/2014/main" id="{F4A16661-7586-9670-CC35-FC578F2CC4D5}"/>
              </a:ext>
            </a:extLst>
          </p:cNvPr>
          <p:cNvPicPr>
            <a:picLocks noChangeAspect="1"/>
          </p:cNvPicPr>
          <p:nvPr/>
        </p:nvPicPr>
        <p:blipFill>
          <a:blip r:embed="rId4"/>
          <a:stretch>
            <a:fillRect/>
          </a:stretch>
        </p:blipFill>
        <p:spPr>
          <a:xfrm>
            <a:off x="5356757" y="2881149"/>
            <a:ext cx="1171575" cy="1171575"/>
          </a:xfrm>
          <a:prstGeom prst="rect">
            <a:avLst/>
          </a:prstGeom>
        </p:spPr>
      </p:pic>
      <p:pic>
        <p:nvPicPr>
          <p:cNvPr id="8" name="図 7">
            <a:extLst>
              <a:ext uri="{FF2B5EF4-FFF2-40B4-BE49-F238E27FC236}">
                <a16:creationId xmlns:a16="http://schemas.microsoft.com/office/drawing/2014/main" id="{944C5C55-8D38-4317-40D5-AE21AE66AAAF}"/>
              </a:ext>
            </a:extLst>
          </p:cNvPr>
          <p:cNvPicPr>
            <a:picLocks noChangeAspect="1"/>
          </p:cNvPicPr>
          <p:nvPr/>
        </p:nvPicPr>
        <p:blipFill>
          <a:blip r:embed="rId5"/>
          <a:stretch>
            <a:fillRect/>
          </a:stretch>
        </p:blipFill>
        <p:spPr>
          <a:xfrm>
            <a:off x="1367893" y="4234175"/>
            <a:ext cx="3966496" cy="5671825"/>
          </a:xfrm>
          <a:prstGeom prst="rect">
            <a:avLst/>
          </a:prstGeom>
        </p:spPr>
      </p:pic>
    </p:spTree>
    <p:extLst>
      <p:ext uri="{BB962C8B-B14F-4D97-AF65-F5344CB8AC3E}">
        <p14:creationId xmlns:p14="http://schemas.microsoft.com/office/powerpoint/2010/main" val="1475579766"/>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13892</TotalTime>
  <Words>751</Words>
  <Application>Microsoft Office PowerPoint</Application>
  <PresentationFormat>A4 210 x 297 mm</PresentationFormat>
  <Paragraphs>65</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メイリオ</vt:lpstr>
      <vt:lpstr>Arial</vt:lpstr>
      <vt:lpstr>Calibri</vt:lpstr>
      <vt:lpstr>Wingdings</vt:lpstr>
      <vt:lpstr>標準デザイン</vt:lpstr>
      <vt:lpstr>PowerPoint プレゼンテーション</vt:lpstr>
      <vt:lpstr>PowerPoint プレゼンテーション</vt:lpstr>
      <vt:lpstr>PowerPoint プレゼンテーション</vt:lpstr>
    </vt:vector>
  </TitlesOfParts>
  <Company>塩野義製薬株式会社</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伴　直也</dc:creator>
  <cp:lastModifiedBy>PC 東海</cp:lastModifiedBy>
  <cp:revision>184</cp:revision>
  <cp:lastPrinted>2019-10-18T09:54:15Z</cp:lastPrinted>
  <dcterms:created xsi:type="dcterms:W3CDTF">2008-08-04T05:38:13Z</dcterms:created>
  <dcterms:modified xsi:type="dcterms:W3CDTF">2024-08-23T06:20:23Z</dcterms:modified>
</cp:coreProperties>
</file>