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handoutMasterIdLst>
    <p:handoutMasterId r:id="rId5"/>
  </p:handoutMasterIdLst>
  <p:sldIdLst>
    <p:sldId id="260" r:id="rId2"/>
    <p:sldId id="259" r:id="rId3"/>
  </p:sldIdLst>
  <p:sldSz cx="7559675" cy="1069181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37E"/>
    <a:srgbClr val="9ACC77"/>
    <a:srgbClr val="1C5086"/>
    <a:srgbClr val="FFF214"/>
    <a:srgbClr val="63B0DC"/>
    <a:srgbClr val="E6E6E6"/>
    <a:srgbClr val="74ABA6"/>
    <a:srgbClr val="FFE314"/>
    <a:srgbClr val="EC7AAC"/>
    <a:srgbClr val="F5A7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56" autoAdjust="0"/>
    <p:restoredTop sz="94660" autoAdjust="0"/>
  </p:normalViewPr>
  <p:slideViewPr>
    <p:cSldViewPr snapToGrid="0">
      <p:cViewPr varScale="1">
        <p:scale>
          <a:sx n="47" d="100"/>
          <a:sy n="47" d="100"/>
        </p:scale>
        <p:origin x="2094"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379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F10CCE3-95EB-4BDF-A2BC-91B3C503C255}"/>
              </a:ext>
            </a:extLst>
          </p:cNvPr>
          <p:cNvSpPr>
            <a:spLocks noGrp="1"/>
          </p:cNvSpPr>
          <p:nvPr>
            <p:ph type="hdr" sz="quarter"/>
          </p:nvPr>
        </p:nvSpPr>
        <p:spPr>
          <a:xfrm>
            <a:off x="0" y="1"/>
            <a:ext cx="2918831" cy="495029"/>
          </a:xfrm>
          <a:prstGeom prst="rect">
            <a:avLst/>
          </a:prstGeom>
        </p:spPr>
        <p:txBody>
          <a:bodyPr vert="horz" lIns="94848" tIns="47424" rIns="94848" bIns="47424" rtlCol="0"/>
          <a:lstStyle>
            <a:lvl1pPr algn="l">
              <a:defRPr sz="1300"/>
            </a:lvl1pPr>
          </a:lstStyle>
          <a:p>
            <a:endParaRPr kumimoji="1" lang="ja-JP" altLang="en-US"/>
          </a:p>
        </p:txBody>
      </p:sp>
      <p:sp>
        <p:nvSpPr>
          <p:cNvPr id="3" name="日付プレースホルダー 2">
            <a:extLst>
              <a:ext uri="{FF2B5EF4-FFF2-40B4-BE49-F238E27FC236}">
                <a16:creationId xmlns:a16="http://schemas.microsoft.com/office/drawing/2014/main" id="{7A39F7DF-E490-4B06-863B-F0CF5D401D2B}"/>
              </a:ext>
            </a:extLst>
          </p:cNvPr>
          <p:cNvSpPr>
            <a:spLocks noGrp="1"/>
          </p:cNvSpPr>
          <p:nvPr>
            <p:ph type="dt" sz="quarter" idx="1"/>
          </p:nvPr>
        </p:nvSpPr>
        <p:spPr>
          <a:xfrm>
            <a:off x="3815375" y="1"/>
            <a:ext cx="2918831" cy="495029"/>
          </a:xfrm>
          <a:prstGeom prst="rect">
            <a:avLst/>
          </a:prstGeom>
        </p:spPr>
        <p:txBody>
          <a:bodyPr vert="horz" lIns="94848" tIns="47424" rIns="94848" bIns="47424" rtlCol="0"/>
          <a:lstStyle>
            <a:lvl1pPr algn="r">
              <a:defRPr sz="1300"/>
            </a:lvl1pPr>
          </a:lstStyle>
          <a:p>
            <a:fld id="{68311172-8C1C-4822-B8C4-7F8B4E58CBB0}" type="datetimeFigureOut">
              <a:rPr kumimoji="1" lang="ja-JP" altLang="en-US" smtClean="0"/>
              <a:t>2025/8/22</a:t>
            </a:fld>
            <a:endParaRPr kumimoji="1" lang="ja-JP" altLang="en-US"/>
          </a:p>
        </p:txBody>
      </p:sp>
      <p:sp>
        <p:nvSpPr>
          <p:cNvPr id="4" name="フッター プレースホルダー 3">
            <a:extLst>
              <a:ext uri="{FF2B5EF4-FFF2-40B4-BE49-F238E27FC236}">
                <a16:creationId xmlns:a16="http://schemas.microsoft.com/office/drawing/2014/main" id="{A2F4FE31-8D44-4150-8094-23666A7CC5A1}"/>
              </a:ext>
            </a:extLst>
          </p:cNvPr>
          <p:cNvSpPr>
            <a:spLocks noGrp="1"/>
          </p:cNvSpPr>
          <p:nvPr>
            <p:ph type="ftr" sz="quarter" idx="2"/>
          </p:nvPr>
        </p:nvSpPr>
        <p:spPr>
          <a:xfrm>
            <a:off x="0" y="9371285"/>
            <a:ext cx="2918831" cy="495028"/>
          </a:xfrm>
          <a:prstGeom prst="rect">
            <a:avLst/>
          </a:prstGeom>
        </p:spPr>
        <p:txBody>
          <a:bodyPr vert="horz" lIns="94848" tIns="47424" rIns="94848" bIns="47424" rtlCol="0" anchor="b"/>
          <a:lstStyle>
            <a:lvl1pPr algn="l">
              <a:defRPr sz="1300"/>
            </a:lvl1pPr>
          </a:lstStyle>
          <a:p>
            <a:endParaRPr kumimoji="1" lang="ja-JP" altLang="en-US"/>
          </a:p>
        </p:txBody>
      </p:sp>
      <p:sp>
        <p:nvSpPr>
          <p:cNvPr id="5" name="スライド番号プレースホルダー 4">
            <a:extLst>
              <a:ext uri="{FF2B5EF4-FFF2-40B4-BE49-F238E27FC236}">
                <a16:creationId xmlns:a16="http://schemas.microsoft.com/office/drawing/2014/main" id="{DD6457FA-914E-468F-8ED5-32C0239307B4}"/>
              </a:ext>
            </a:extLst>
          </p:cNvPr>
          <p:cNvSpPr>
            <a:spLocks noGrp="1"/>
          </p:cNvSpPr>
          <p:nvPr>
            <p:ph type="sldNum" sz="quarter" idx="3"/>
          </p:nvPr>
        </p:nvSpPr>
        <p:spPr>
          <a:xfrm>
            <a:off x="3815375" y="9371285"/>
            <a:ext cx="2918831" cy="495028"/>
          </a:xfrm>
          <a:prstGeom prst="rect">
            <a:avLst/>
          </a:prstGeom>
        </p:spPr>
        <p:txBody>
          <a:bodyPr vert="horz" lIns="94848" tIns="47424" rIns="94848" bIns="47424" rtlCol="0" anchor="b"/>
          <a:lstStyle>
            <a:lvl1pPr algn="r">
              <a:defRPr sz="1300"/>
            </a:lvl1pPr>
          </a:lstStyle>
          <a:p>
            <a:fld id="{27979381-83AE-4860-A745-7F55B9AA9289}" type="slidenum">
              <a:rPr kumimoji="1" lang="ja-JP" altLang="en-US" smtClean="0"/>
              <a:t>‹#›</a:t>
            </a:fld>
            <a:endParaRPr kumimoji="1" lang="ja-JP" altLang="en-US"/>
          </a:p>
        </p:txBody>
      </p:sp>
    </p:spTree>
    <p:extLst>
      <p:ext uri="{BB962C8B-B14F-4D97-AF65-F5344CB8AC3E}">
        <p14:creationId xmlns:p14="http://schemas.microsoft.com/office/powerpoint/2010/main" val="1124768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5029"/>
          </a:xfrm>
          <a:prstGeom prst="rect">
            <a:avLst/>
          </a:prstGeom>
        </p:spPr>
        <p:txBody>
          <a:bodyPr vert="horz" lIns="94848" tIns="47424" rIns="94848" bIns="47424" rtlCol="0"/>
          <a:lstStyle>
            <a:lvl1pPr algn="l">
              <a:defRPr sz="1300"/>
            </a:lvl1pPr>
          </a:lstStyle>
          <a:p>
            <a:endParaRPr kumimoji="1" lang="ja-JP" altLang="en-US"/>
          </a:p>
        </p:txBody>
      </p:sp>
      <p:sp>
        <p:nvSpPr>
          <p:cNvPr id="3" name="日付プレースホルダー 2"/>
          <p:cNvSpPr>
            <a:spLocks noGrp="1"/>
          </p:cNvSpPr>
          <p:nvPr>
            <p:ph type="dt" idx="1"/>
          </p:nvPr>
        </p:nvSpPr>
        <p:spPr>
          <a:xfrm>
            <a:off x="3815375" y="1"/>
            <a:ext cx="2918831" cy="495029"/>
          </a:xfrm>
          <a:prstGeom prst="rect">
            <a:avLst/>
          </a:prstGeom>
        </p:spPr>
        <p:txBody>
          <a:bodyPr vert="horz" lIns="94848" tIns="47424" rIns="94848" bIns="47424" rtlCol="0"/>
          <a:lstStyle>
            <a:lvl1pPr algn="r">
              <a:defRPr sz="1300"/>
            </a:lvl1pPr>
          </a:lstStyle>
          <a:p>
            <a:fld id="{F3AE9706-0983-4E2A-9104-07492823203C}" type="datetimeFigureOut">
              <a:rPr kumimoji="1" lang="ja-JP" altLang="en-US" smtClean="0"/>
              <a:t>2025/8/22</a:t>
            </a:fld>
            <a:endParaRPr kumimoji="1" lang="ja-JP" altLang="en-US"/>
          </a:p>
        </p:txBody>
      </p:sp>
      <p:sp>
        <p:nvSpPr>
          <p:cNvPr id="4" name="スライド イメージ プレースホルダー 3"/>
          <p:cNvSpPr>
            <a:spLocks noGrp="1" noRot="1" noChangeAspect="1"/>
          </p:cNvSpPr>
          <p:nvPr>
            <p:ph type="sldImg" idx="2"/>
          </p:nvPr>
        </p:nvSpPr>
        <p:spPr>
          <a:xfrm>
            <a:off x="2190750" y="1233488"/>
            <a:ext cx="2354263" cy="3330575"/>
          </a:xfrm>
          <a:prstGeom prst="rect">
            <a:avLst/>
          </a:prstGeom>
          <a:noFill/>
          <a:ln w="12700">
            <a:solidFill>
              <a:prstClr val="black"/>
            </a:solidFill>
          </a:ln>
        </p:spPr>
        <p:txBody>
          <a:bodyPr vert="horz" lIns="94848" tIns="47424" rIns="94848" bIns="47424"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4848" tIns="47424" rIns="94848" bIns="474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5028"/>
          </a:xfrm>
          <a:prstGeom prst="rect">
            <a:avLst/>
          </a:prstGeom>
        </p:spPr>
        <p:txBody>
          <a:bodyPr vert="horz" lIns="94848" tIns="47424" rIns="94848" bIns="474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15375" y="9371285"/>
            <a:ext cx="2918831" cy="495028"/>
          </a:xfrm>
          <a:prstGeom prst="rect">
            <a:avLst/>
          </a:prstGeom>
        </p:spPr>
        <p:txBody>
          <a:bodyPr vert="horz" lIns="94848" tIns="47424" rIns="94848" bIns="47424" rtlCol="0" anchor="b"/>
          <a:lstStyle>
            <a:lvl1pPr algn="r">
              <a:defRPr sz="1300"/>
            </a:lvl1pPr>
          </a:lstStyle>
          <a:p>
            <a:fld id="{AAFB942E-69E9-4A29-8FF5-B1B865ED89CD}" type="slidenum">
              <a:rPr kumimoji="1" lang="ja-JP" altLang="en-US" smtClean="0"/>
              <a:t>‹#›</a:t>
            </a:fld>
            <a:endParaRPr kumimoji="1" lang="ja-JP" altLang="en-US"/>
          </a:p>
        </p:txBody>
      </p:sp>
    </p:spTree>
    <p:extLst>
      <p:ext uri="{BB962C8B-B14F-4D97-AF65-F5344CB8AC3E}">
        <p14:creationId xmlns:p14="http://schemas.microsoft.com/office/powerpoint/2010/main" val="2688013304"/>
      </p:ext>
    </p:extLst>
  </p:cSld>
  <p:clrMap bg1="lt1" tx1="dk1" bg2="lt2" tx2="dk2" accent1="accent1" accent2="accent2" accent3="accent3" accent4="accent4" accent5="accent5" accent6="accent6" hlink="hlink" folHlink="folHlink"/>
  <p:notesStyle>
    <a:lvl1pPr marL="0" algn="l" defTabSz="995507" rtl="0" eaLnBrk="1" latinLnBrk="0" hangingPunct="1">
      <a:defRPr kumimoji="1" sz="1306" kern="1200">
        <a:solidFill>
          <a:schemeClr val="tx1"/>
        </a:solidFill>
        <a:latin typeface="+mn-lt"/>
        <a:ea typeface="+mn-ea"/>
        <a:cs typeface="+mn-cs"/>
      </a:defRPr>
    </a:lvl1pPr>
    <a:lvl2pPr marL="497754" algn="l" defTabSz="995507" rtl="0" eaLnBrk="1" latinLnBrk="0" hangingPunct="1">
      <a:defRPr kumimoji="1" sz="1306" kern="1200">
        <a:solidFill>
          <a:schemeClr val="tx1"/>
        </a:solidFill>
        <a:latin typeface="+mn-lt"/>
        <a:ea typeface="+mn-ea"/>
        <a:cs typeface="+mn-cs"/>
      </a:defRPr>
    </a:lvl2pPr>
    <a:lvl3pPr marL="995507" algn="l" defTabSz="995507" rtl="0" eaLnBrk="1" latinLnBrk="0" hangingPunct="1">
      <a:defRPr kumimoji="1" sz="1306" kern="1200">
        <a:solidFill>
          <a:schemeClr val="tx1"/>
        </a:solidFill>
        <a:latin typeface="+mn-lt"/>
        <a:ea typeface="+mn-ea"/>
        <a:cs typeface="+mn-cs"/>
      </a:defRPr>
    </a:lvl3pPr>
    <a:lvl4pPr marL="1493261" algn="l" defTabSz="995507" rtl="0" eaLnBrk="1" latinLnBrk="0" hangingPunct="1">
      <a:defRPr kumimoji="1" sz="1306" kern="1200">
        <a:solidFill>
          <a:schemeClr val="tx1"/>
        </a:solidFill>
        <a:latin typeface="+mn-lt"/>
        <a:ea typeface="+mn-ea"/>
        <a:cs typeface="+mn-cs"/>
      </a:defRPr>
    </a:lvl4pPr>
    <a:lvl5pPr marL="1991015" algn="l" defTabSz="995507" rtl="0" eaLnBrk="1" latinLnBrk="0" hangingPunct="1">
      <a:defRPr kumimoji="1" sz="1306" kern="1200">
        <a:solidFill>
          <a:schemeClr val="tx1"/>
        </a:solidFill>
        <a:latin typeface="+mn-lt"/>
        <a:ea typeface="+mn-ea"/>
        <a:cs typeface="+mn-cs"/>
      </a:defRPr>
    </a:lvl5pPr>
    <a:lvl6pPr marL="2488768" algn="l" defTabSz="995507" rtl="0" eaLnBrk="1" latinLnBrk="0" hangingPunct="1">
      <a:defRPr kumimoji="1" sz="1306" kern="1200">
        <a:solidFill>
          <a:schemeClr val="tx1"/>
        </a:solidFill>
        <a:latin typeface="+mn-lt"/>
        <a:ea typeface="+mn-ea"/>
        <a:cs typeface="+mn-cs"/>
      </a:defRPr>
    </a:lvl6pPr>
    <a:lvl7pPr marL="2986522" algn="l" defTabSz="995507" rtl="0" eaLnBrk="1" latinLnBrk="0" hangingPunct="1">
      <a:defRPr kumimoji="1" sz="1306" kern="1200">
        <a:solidFill>
          <a:schemeClr val="tx1"/>
        </a:solidFill>
        <a:latin typeface="+mn-lt"/>
        <a:ea typeface="+mn-ea"/>
        <a:cs typeface="+mn-cs"/>
      </a:defRPr>
    </a:lvl7pPr>
    <a:lvl8pPr marL="3484275" algn="l" defTabSz="995507" rtl="0" eaLnBrk="1" latinLnBrk="0" hangingPunct="1">
      <a:defRPr kumimoji="1" sz="1306" kern="1200">
        <a:solidFill>
          <a:schemeClr val="tx1"/>
        </a:solidFill>
        <a:latin typeface="+mn-lt"/>
        <a:ea typeface="+mn-ea"/>
        <a:cs typeface="+mn-cs"/>
      </a:defRPr>
    </a:lvl8pPr>
    <a:lvl9pPr marL="3982029" algn="l" defTabSz="995507" rtl="0" eaLnBrk="1" latinLnBrk="0" hangingPunct="1">
      <a:defRPr kumimoji="1"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90750" y="1233488"/>
            <a:ext cx="2354263" cy="3330575"/>
          </a:xfrm>
        </p:spPr>
      </p:sp>
      <p:sp>
        <p:nvSpPr>
          <p:cNvPr id="3" name="ノート プレースホルダー 2"/>
          <p:cNvSpPr>
            <a:spLocks noGrp="1"/>
          </p:cNvSpPr>
          <p:nvPr>
            <p:ph type="body" idx="1"/>
          </p:nvPr>
        </p:nvSpPr>
        <p:spPr/>
        <p:txBody>
          <a:bodyPr/>
          <a:lstStyle/>
          <a:p>
            <a:r>
              <a:rPr kumimoji="1" lang="ja-JP" altLang="en-US" dirty="0"/>
              <a:t>テンプレート</a:t>
            </a:r>
            <a:r>
              <a:rPr kumimoji="1" lang="en-US" altLang="ja-JP" dirty="0"/>
              <a:t>006【</a:t>
            </a:r>
            <a:r>
              <a:rPr kumimoji="1" lang="ja-JP" altLang="en-US"/>
              <a:t>癌</a:t>
            </a:r>
            <a:r>
              <a:rPr kumimoji="1" lang="en-US" altLang="ja-JP"/>
              <a:t>】</a:t>
            </a:r>
            <a:endParaRPr kumimoji="1" lang="ja-JP" altLang="en-US" dirty="0"/>
          </a:p>
        </p:txBody>
      </p:sp>
      <p:sp>
        <p:nvSpPr>
          <p:cNvPr id="4" name="スライド番号プレースホルダー 3"/>
          <p:cNvSpPr>
            <a:spLocks noGrp="1"/>
          </p:cNvSpPr>
          <p:nvPr>
            <p:ph type="sldNum" sz="quarter" idx="5"/>
          </p:nvPr>
        </p:nvSpPr>
        <p:spPr/>
        <p:txBody>
          <a:bodyPr/>
          <a:lstStyle/>
          <a:p>
            <a:fld id="{AAFB942E-69E9-4A29-8FF5-B1B865ED89CD}" type="slidenum">
              <a:rPr kumimoji="1" lang="ja-JP" altLang="en-US" smtClean="0"/>
              <a:t>1</a:t>
            </a:fld>
            <a:endParaRPr kumimoji="1" lang="ja-JP" altLang="en-US"/>
          </a:p>
        </p:txBody>
      </p:sp>
    </p:spTree>
    <p:extLst>
      <p:ext uri="{BB962C8B-B14F-4D97-AF65-F5344CB8AC3E}">
        <p14:creationId xmlns:p14="http://schemas.microsoft.com/office/powerpoint/2010/main" val="2888027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658713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BE72A5-9E63-4D86-B3D5-778F5C975B51}" type="datetimeFigureOut">
              <a:rPr kumimoji="1" lang="ja-JP" altLang="en-US" smtClean="0"/>
              <a:t>2025/8/22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DE07C5-122E-41D8-9B3A-CBEEA6EAABDD}" type="slidenum">
              <a:rPr kumimoji="1" lang="ja-JP" altLang="en-US" smtClean="0"/>
              <a:t>‹#›</a:t>
            </a:fld>
            <a:endParaRPr kumimoji="1" lang="ja-JP" altLang="en-US"/>
          </a:p>
        </p:txBody>
      </p:sp>
    </p:spTree>
    <p:extLst>
      <p:ext uri="{BB962C8B-B14F-4D97-AF65-F5344CB8AC3E}">
        <p14:creationId xmlns:p14="http://schemas.microsoft.com/office/powerpoint/2010/main" val="1172456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BE72A5-9E63-4D86-B3D5-778F5C975B51}" type="datetimeFigureOut">
              <a:rPr kumimoji="1" lang="ja-JP" altLang="en-US" smtClean="0"/>
              <a:t>2025/8/22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DE07C5-122E-41D8-9B3A-CBEEA6EAABDD}" type="slidenum">
              <a:rPr kumimoji="1" lang="ja-JP" altLang="en-US" smtClean="0"/>
              <a:t>‹#›</a:t>
            </a:fld>
            <a:endParaRPr kumimoji="1" lang="ja-JP" altLang="en-US"/>
          </a:p>
        </p:txBody>
      </p:sp>
    </p:spTree>
    <p:extLst>
      <p:ext uri="{BB962C8B-B14F-4D97-AF65-F5344CB8AC3E}">
        <p14:creationId xmlns:p14="http://schemas.microsoft.com/office/powerpoint/2010/main" val="176535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BE72A5-9E63-4D86-B3D5-778F5C975B51}" type="datetimeFigureOut">
              <a:rPr kumimoji="1" lang="ja-JP" altLang="en-US" smtClean="0"/>
              <a:t>2025/8/22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DE07C5-122E-41D8-9B3A-CBEEA6EAABDD}" type="slidenum">
              <a:rPr kumimoji="1" lang="ja-JP" altLang="en-US" smtClean="0"/>
              <a:t>‹#›</a:t>
            </a:fld>
            <a:endParaRPr kumimoji="1" lang="ja-JP" altLang="en-US"/>
          </a:p>
        </p:txBody>
      </p:sp>
    </p:spTree>
    <p:extLst>
      <p:ext uri="{BB962C8B-B14F-4D97-AF65-F5344CB8AC3E}">
        <p14:creationId xmlns:p14="http://schemas.microsoft.com/office/powerpoint/2010/main" val="2635828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9BE72A5-9E63-4D86-B3D5-778F5C975B51}" type="datetimeFigureOut">
              <a:rPr kumimoji="1" lang="ja-JP" altLang="en-US" smtClean="0"/>
              <a:t>2025/8/22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DE07C5-122E-41D8-9B3A-CBEEA6EAABDD}" type="slidenum">
              <a:rPr kumimoji="1" lang="ja-JP" altLang="en-US" smtClean="0"/>
              <a:t>‹#›</a:t>
            </a:fld>
            <a:endParaRPr kumimoji="1" lang="ja-JP" altLang="en-US"/>
          </a:p>
        </p:txBody>
      </p:sp>
    </p:spTree>
    <p:extLst>
      <p:ext uri="{BB962C8B-B14F-4D97-AF65-F5344CB8AC3E}">
        <p14:creationId xmlns:p14="http://schemas.microsoft.com/office/powerpoint/2010/main" val="1374051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BE72A5-9E63-4D86-B3D5-778F5C975B51}" type="datetimeFigureOut">
              <a:rPr kumimoji="1" lang="ja-JP" altLang="en-US" smtClean="0"/>
              <a:t>2025/8/22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6DE07C5-122E-41D8-9B3A-CBEEA6EAABDD}" type="slidenum">
              <a:rPr kumimoji="1" lang="ja-JP" altLang="en-US" smtClean="0"/>
              <a:t>‹#›</a:t>
            </a:fld>
            <a:endParaRPr kumimoji="1" lang="ja-JP" altLang="en-US"/>
          </a:p>
        </p:txBody>
      </p:sp>
    </p:spTree>
    <p:extLst>
      <p:ext uri="{BB962C8B-B14F-4D97-AF65-F5344CB8AC3E}">
        <p14:creationId xmlns:p14="http://schemas.microsoft.com/office/powerpoint/2010/main" val="201788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BE72A5-9E63-4D86-B3D5-778F5C975B51}" type="datetimeFigureOut">
              <a:rPr kumimoji="1" lang="ja-JP" altLang="en-US" smtClean="0"/>
              <a:t>2025/8/22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6DE07C5-122E-41D8-9B3A-CBEEA6EAABDD}" type="slidenum">
              <a:rPr kumimoji="1" lang="ja-JP" altLang="en-US" smtClean="0"/>
              <a:t>‹#›</a:t>
            </a:fld>
            <a:endParaRPr kumimoji="1" lang="ja-JP" altLang="en-US"/>
          </a:p>
        </p:txBody>
      </p:sp>
    </p:spTree>
    <p:extLst>
      <p:ext uri="{BB962C8B-B14F-4D97-AF65-F5344CB8AC3E}">
        <p14:creationId xmlns:p14="http://schemas.microsoft.com/office/powerpoint/2010/main" val="2973883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BE72A5-9E63-4D86-B3D5-778F5C975B51}" type="datetimeFigureOut">
              <a:rPr kumimoji="1" lang="ja-JP" altLang="en-US" smtClean="0"/>
              <a:t>2025/8/22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6DE07C5-122E-41D8-9B3A-CBEEA6EAABDD}" type="slidenum">
              <a:rPr kumimoji="1" lang="ja-JP" altLang="en-US" smtClean="0"/>
              <a:t>‹#›</a:t>
            </a:fld>
            <a:endParaRPr kumimoji="1" lang="ja-JP" altLang="en-US"/>
          </a:p>
        </p:txBody>
      </p:sp>
    </p:spTree>
    <p:extLst>
      <p:ext uri="{BB962C8B-B14F-4D97-AF65-F5344CB8AC3E}">
        <p14:creationId xmlns:p14="http://schemas.microsoft.com/office/powerpoint/2010/main" val="3004478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BE72A5-9E63-4D86-B3D5-778F5C975B51}" type="datetimeFigureOut">
              <a:rPr kumimoji="1" lang="ja-JP" altLang="en-US" smtClean="0"/>
              <a:t>2025/8/22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6DE07C5-122E-41D8-9B3A-CBEEA6EAABDD}" type="slidenum">
              <a:rPr kumimoji="1" lang="ja-JP" altLang="en-US" smtClean="0"/>
              <a:t>‹#›</a:t>
            </a:fld>
            <a:endParaRPr kumimoji="1" lang="ja-JP" altLang="en-US"/>
          </a:p>
        </p:txBody>
      </p:sp>
    </p:spTree>
    <p:extLst>
      <p:ext uri="{BB962C8B-B14F-4D97-AF65-F5344CB8AC3E}">
        <p14:creationId xmlns:p14="http://schemas.microsoft.com/office/powerpoint/2010/main" val="432787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9BE72A5-9E63-4D86-B3D5-778F5C975B51}" type="datetimeFigureOut">
              <a:rPr kumimoji="1" lang="ja-JP" altLang="en-US" smtClean="0"/>
              <a:t>2025/8/22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6DE07C5-122E-41D8-9B3A-CBEEA6EAABDD}" type="slidenum">
              <a:rPr kumimoji="1" lang="ja-JP" altLang="en-US" smtClean="0"/>
              <a:t>‹#›</a:t>
            </a:fld>
            <a:endParaRPr kumimoji="1" lang="ja-JP" altLang="en-US"/>
          </a:p>
        </p:txBody>
      </p:sp>
    </p:spTree>
    <p:extLst>
      <p:ext uri="{BB962C8B-B14F-4D97-AF65-F5344CB8AC3E}">
        <p14:creationId xmlns:p14="http://schemas.microsoft.com/office/powerpoint/2010/main" val="2706582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9BE72A5-9E63-4D86-B3D5-778F5C975B51}" type="datetimeFigureOut">
              <a:rPr kumimoji="1" lang="ja-JP" altLang="en-US" smtClean="0"/>
              <a:t>2025/8/22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6DE07C5-122E-41D8-9B3A-CBEEA6EAABDD}" type="slidenum">
              <a:rPr kumimoji="1" lang="ja-JP" altLang="en-US" smtClean="0"/>
              <a:t>‹#›</a:t>
            </a:fld>
            <a:endParaRPr kumimoji="1" lang="ja-JP" altLang="en-US"/>
          </a:p>
        </p:txBody>
      </p:sp>
    </p:spTree>
    <p:extLst>
      <p:ext uri="{BB962C8B-B14F-4D97-AF65-F5344CB8AC3E}">
        <p14:creationId xmlns:p14="http://schemas.microsoft.com/office/powerpoint/2010/main" val="2319763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89BE72A5-9E63-4D86-B3D5-778F5C975B51}" type="datetimeFigureOut">
              <a:rPr kumimoji="1" lang="ja-JP" altLang="en-US" smtClean="0"/>
              <a:t>2025/8/22</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76DE07C5-122E-41D8-9B3A-CBEEA6EAABDD}" type="slidenum">
              <a:rPr kumimoji="1" lang="ja-JP" altLang="en-US" smtClean="0"/>
              <a:t>‹#›</a:t>
            </a:fld>
            <a:endParaRPr kumimoji="1" lang="ja-JP" altLang="en-US"/>
          </a:p>
        </p:txBody>
      </p:sp>
    </p:spTree>
    <p:extLst>
      <p:ext uri="{BB962C8B-B14F-4D97-AF65-F5344CB8AC3E}">
        <p14:creationId xmlns:p14="http://schemas.microsoft.com/office/powerpoint/2010/main" val="26287833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komatsu_hiroyuki@mail.tsumura.co.jp" TargetMode="External"/><Relationship Id="rId3" Type="http://schemas.openxmlformats.org/officeDocument/2006/relationships/image" Target="../media/image1.png"/><Relationship Id="rId7" Type="http://schemas.openxmlformats.org/officeDocument/2006/relationships/hyperlink" Target="https://us02web.zoom.us/webinar/register/WN_uhGpc159TyiRWc6njvY1RQ"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テキスト ボックス 37">
            <a:extLst>
              <a:ext uri="{FF2B5EF4-FFF2-40B4-BE49-F238E27FC236}">
                <a16:creationId xmlns:a16="http://schemas.microsoft.com/office/drawing/2014/main" id="{1B2109DD-4135-3180-BF42-563DCF337C5E}"/>
              </a:ext>
            </a:extLst>
          </p:cNvPr>
          <p:cNvSpPr txBox="1"/>
          <p:nvPr/>
        </p:nvSpPr>
        <p:spPr>
          <a:xfrm>
            <a:off x="658173" y="4858722"/>
            <a:ext cx="851516" cy="292388"/>
          </a:xfrm>
          <a:prstGeom prst="rect">
            <a:avLst/>
          </a:prstGeom>
          <a:solidFill>
            <a:schemeClr val="accent2">
              <a:lumMod val="40000"/>
              <a:lumOff val="60000"/>
            </a:schemeClr>
          </a:solidFill>
        </p:spPr>
        <p:txBody>
          <a:bodyPr vert="horz" wrap="square" rtlCol="0">
            <a:spAutoFit/>
          </a:bodyPr>
          <a:lstStyle/>
          <a:p>
            <a:r>
              <a:rPr kumimoji="1" lang="ja-JP" altLang="en-US" sz="1300" b="1" dirty="0">
                <a:latin typeface="ＭＳ Ｐ明朝" panose="02020600040205080304" pitchFamily="18" charset="-128"/>
                <a:ea typeface="ＭＳ Ｐ明朝" panose="02020600040205080304" pitchFamily="18" charset="-128"/>
              </a:rPr>
              <a:t>学術講演</a:t>
            </a:r>
            <a:endParaRPr kumimoji="1" lang="en-US" altLang="ja-JP" sz="1300" b="1" dirty="0">
              <a:latin typeface="ＭＳ Ｐ明朝" panose="02020600040205080304" pitchFamily="18" charset="-128"/>
              <a:ea typeface="ＭＳ Ｐ明朝" panose="02020600040205080304" pitchFamily="18" charset="-128"/>
            </a:endParaRPr>
          </a:p>
        </p:txBody>
      </p:sp>
      <p:pic>
        <p:nvPicPr>
          <p:cNvPr id="6" name="図 5">
            <a:extLst>
              <a:ext uri="{FF2B5EF4-FFF2-40B4-BE49-F238E27FC236}">
                <a16:creationId xmlns:a16="http://schemas.microsoft.com/office/drawing/2014/main" id="{1E15ECC2-7C34-466B-B60C-8C0500B0B1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41297"/>
            <a:ext cx="7559675" cy="3557801"/>
          </a:xfrm>
          <a:prstGeom prst="rect">
            <a:avLst/>
          </a:prstGeom>
        </p:spPr>
      </p:pic>
      <p:pic>
        <p:nvPicPr>
          <p:cNvPr id="15" name="図 14">
            <a:extLst>
              <a:ext uri="{FF2B5EF4-FFF2-40B4-BE49-F238E27FC236}">
                <a16:creationId xmlns:a16="http://schemas.microsoft.com/office/drawing/2014/main" id="{3E39E23B-F14F-483F-960F-B879B0C46C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1" y="-53044"/>
            <a:ext cx="7559675" cy="1742330"/>
          </a:xfrm>
          <a:prstGeom prst="rect">
            <a:avLst/>
          </a:prstGeom>
        </p:spPr>
      </p:pic>
      <p:pic>
        <p:nvPicPr>
          <p:cNvPr id="19" name="図 18">
            <a:extLst>
              <a:ext uri="{FF2B5EF4-FFF2-40B4-BE49-F238E27FC236}">
                <a16:creationId xmlns:a16="http://schemas.microsoft.com/office/drawing/2014/main" id="{CD1D6EA9-824A-484F-8AE2-9DCEEB182C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7611" y="9821243"/>
            <a:ext cx="562064" cy="602404"/>
          </a:xfrm>
          <a:prstGeom prst="rect">
            <a:avLst/>
          </a:prstGeom>
        </p:spPr>
      </p:pic>
      <p:pic>
        <p:nvPicPr>
          <p:cNvPr id="22" name="図 21">
            <a:extLst>
              <a:ext uri="{FF2B5EF4-FFF2-40B4-BE49-F238E27FC236}">
                <a16:creationId xmlns:a16="http://schemas.microsoft.com/office/drawing/2014/main" id="{015DF46C-3721-4F7A-876D-0E3D573A6A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16710" y="1236383"/>
            <a:ext cx="2581201" cy="6767846"/>
          </a:xfrm>
          <a:prstGeom prst="rect">
            <a:avLst/>
          </a:prstGeom>
        </p:spPr>
      </p:pic>
      <p:sp>
        <p:nvSpPr>
          <p:cNvPr id="28" name="正方形/長方形 27">
            <a:extLst>
              <a:ext uri="{FF2B5EF4-FFF2-40B4-BE49-F238E27FC236}">
                <a16:creationId xmlns:a16="http://schemas.microsoft.com/office/drawing/2014/main" id="{27F31A4B-A796-41BB-A7BB-1A3C90BE7913}"/>
              </a:ext>
            </a:extLst>
          </p:cNvPr>
          <p:cNvSpPr/>
          <p:nvPr/>
        </p:nvSpPr>
        <p:spPr>
          <a:xfrm>
            <a:off x="232710" y="7438454"/>
            <a:ext cx="7096866" cy="1322714"/>
          </a:xfrm>
          <a:prstGeom prst="rect">
            <a:avLst/>
          </a:prstGeom>
          <a:solidFill>
            <a:schemeClr val="bg1"/>
          </a:solidFill>
          <a:ln>
            <a:solidFill>
              <a:srgbClr val="1C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上の 2 つの角を丸める 3">
            <a:extLst>
              <a:ext uri="{FF2B5EF4-FFF2-40B4-BE49-F238E27FC236}">
                <a16:creationId xmlns:a16="http://schemas.microsoft.com/office/drawing/2014/main" id="{EEF223E9-8E4B-49F3-AF3A-5A065CB38476}"/>
              </a:ext>
            </a:extLst>
          </p:cNvPr>
          <p:cNvSpPr/>
          <p:nvPr/>
        </p:nvSpPr>
        <p:spPr>
          <a:xfrm rot="5400000">
            <a:off x="1066382" y="-702822"/>
            <a:ext cx="427555" cy="2560320"/>
          </a:xfrm>
          <a:prstGeom prst="round2SameRect">
            <a:avLst>
              <a:gd name="adj1" fmla="val 50000"/>
              <a:gd name="adj2" fmla="val 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FE7B9217-9B4A-4EEA-9EE6-AEC8C92B0AFF}"/>
              </a:ext>
            </a:extLst>
          </p:cNvPr>
          <p:cNvSpPr txBox="1"/>
          <p:nvPr/>
        </p:nvSpPr>
        <p:spPr>
          <a:xfrm>
            <a:off x="346636" y="978252"/>
            <a:ext cx="8339472" cy="1641155"/>
          </a:xfrm>
          <a:prstGeom prst="rect">
            <a:avLst/>
          </a:prstGeom>
          <a:noFill/>
        </p:spPr>
        <p:txBody>
          <a:bodyPr wrap="square" rtlCol="0">
            <a:spAutoFit/>
          </a:bodyPr>
          <a:lstStyle/>
          <a:p>
            <a:pPr>
              <a:lnSpc>
                <a:spcPts val="6368"/>
              </a:lnSpc>
            </a:pPr>
            <a:r>
              <a:rPr kumimoji="1" lang="ja-JP" altLang="en-US" sz="4000" b="1" spc="600" dirty="0">
                <a:solidFill>
                  <a:srgbClr val="1C5086"/>
                </a:solidFill>
                <a:latin typeface="HGP明朝E" panose="02020900000000000000" pitchFamily="18" charset="-128"/>
                <a:ea typeface="HGP明朝E" panose="02020900000000000000" pitchFamily="18" charset="-128"/>
              </a:rPr>
              <a:t>地域で考える</a:t>
            </a:r>
            <a:endParaRPr kumimoji="1" lang="en-US" altLang="ja-JP" sz="4000" b="1" spc="600" dirty="0">
              <a:solidFill>
                <a:srgbClr val="1C5086"/>
              </a:solidFill>
              <a:latin typeface="HGP明朝E" panose="02020900000000000000" pitchFamily="18" charset="-128"/>
              <a:ea typeface="HGP明朝E" panose="02020900000000000000" pitchFamily="18" charset="-128"/>
            </a:endParaRPr>
          </a:p>
          <a:p>
            <a:pPr>
              <a:lnSpc>
                <a:spcPts val="6368"/>
              </a:lnSpc>
            </a:pPr>
            <a:r>
              <a:rPr kumimoji="1" lang="ja-JP" altLang="en-US" sz="5200" b="1" spc="600" dirty="0">
                <a:solidFill>
                  <a:srgbClr val="1C5086"/>
                </a:solidFill>
                <a:latin typeface="HGP明朝E" panose="02020900000000000000" pitchFamily="18" charset="-128"/>
                <a:ea typeface="HGP明朝E" panose="02020900000000000000" pitchFamily="18" charset="-128"/>
              </a:rPr>
              <a:t>　がん治療と漢方薬</a:t>
            </a:r>
            <a:endParaRPr kumimoji="1" lang="ja-JP" altLang="en-US" sz="4000" b="1" spc="600" dirty="0">
              <a:solidFill>
                <a:srgbClr val="FF0000"/>
              </a:solidFill>
              <a:latin typeface="HGP明朝E" panose="02020900000000000000" pitchFamily="18" charset="-128"/>
              <a:ea typeface="HGP明朝E" panose="02020900000000000000" pitchFamily="18" charset="-128"/>
            </a:endParaRPr>
          </a:p>
        </p:txBody>
      </p:sp>
      <p:sp>
        <p:nvSpPr>
          <p:cNvPr id="23" name="テキスト ボックス 22">
            <a:extLst>
              <a:ext uri="{FF2B5EF4-FFF2-40B4-BE49-F238E27FC236}">
                <a16:creationId xmlns:a16="http://schemas.microsoft.com/office/drawing/2014/main" id="{9D55C002-D140-47A5-80F1-E781711C09CE}"/>
              </a:ext>
            </a:extLst>
          </p:cNvPr>
          <p:cNvSpPr txBox="1"/>
          <p:nvPr/>
        </p:nvSpPr>
        <p:spPr>
          <a:xfrm>
            <a:off x="2664613" y="2698390"/>
            <a:ext cx="3291183" cy="954107"/>
          </a:xfrm>
          <a:prstGeom prst="rect">
            <a:avLst/>
          </a:prstGeom>
          <a:noFill/>
        </p:spPr>
        <p:txBody>
          <a:bodyPr wrap="square" rtlCol="0">
            <a:spAutoFit/>
          </a:bodyPr>
          <a:lstStyle/>
          <a:p>
            <a:r>
              <a:rPr kumimoji="1" lang="en-US" altLang="ja-JP" sz="5600" b="1" dirty="0">
                <a:latin typeface="ＭＳ Ｐ明朝" panose="02020600040205080304" pitchFamily="18" charset="-128"/>
                <a:ea typeface="ＭＳ Ｐ明朝" panose="02020600040205080304" pitchFamily="18" charset="-128"/>
              </a:rPr>
              <a:t>10</a:t>
            </a:r>
            <a:r>
              <a:rPr kumimoji="1" lang="ja-JP" altLang="en-US" sz="2400" b="1" dirty="0">
                <a:latin typeface="ＭＳ Ｐ明朝" panose="02020600040205080304" pitchFamily="18" charset="-128"/>
                <a:ea typeface="ＭＳ Ｐ明朝" panose="02020600040205080304" pitchFamily="18" charset="-128"/>
              </a:rPr>
              <a:t>月</a:t>
            </a:r>
            <a:r>
              <a:rPr kumimoji="1" lang="en-US" altLang="ja-JP" sz="5600" b="1" dirty="0">
                <a:latin typeface="ＭＳ Ｐ明朝" panose="02020600040205080304" pitchFamily="18" charset="-128"/>
                <a:ea typeface="ＭＳ Ｐ明朝" panose="02020600040205080304" pitchFamily="18" charset="-128"/>
              </a:rPr>
              <a:t>30</a:t>
            </a:r>
            <a:r>
              <a:rPr kumimoji="1" lang="ja-JP" altLang="en-US" sz="2400" b="1" dirty="0">
                <a:latin typeface="ＭＳ Ｐ明朝" panose="02020600040205080304" pitchFamily="18" charset="-128"/>
                <a:ea typeface="ＭＳ Ｐ明朝" panose="02020600040205080304" pitchFamily="18" charset="-128"/>
              </a:rPr>
              <a:t>日</a:t>
            </a:r>
            <a:r>
              <a:rPr kumimoji="1" lang="en-US" altLang="ja-JP" sz="2590" b="1" dirty="0">
                <a:latin typeface="ＭＳ Ｐ明朝" panose="02020600040205080304" pitchFamily="18" charset="-128"/>
                <a:ea typeface="ＭＳ Ｐ明朝" panose="02020600040205080304" pitchFamily="18" charset="-128"/>
              </a:rPr>
              <a:t>(</a:t>
            </a:r>
            <a:r>
              <a:rPr kumimoji="1" lang="ja-JP" altLang="en-US" sz="2590" b="1" dirty="0">
                <a:latin typeface="ＭＳ Ｐ明朝" panose="02020600040205080304" pitchFamily="18" charset="-128"/>
                <a:ea typeface="ＭＳ Ｐ明朝" panose="02020600040205080304" pitchFamily="18" charset="-128"/>
              </a:rPr>
              <a:t>木</a:t>
            </a:r>
            <a:r>
              <a:rPr kumimoji="1" lang="en-US" altLang="ja-JP" sz="2590" b="1" dirty="0">
                <a:latin typeface="ＭＳ Ｐ明朝" panose="02020600040205080304" pitchFamily="18" charset="-128"/>
                <a:ea typeface="ＭＳ Ｐ明朝" panose="02020600040205080304" pitchFamily="18" charset="-128"/>
              </a:rPr>
              <a:t>)</a:t>
            </a:r>
          </a:p>
        </p:txBody>
      </p:sp>
      <p:sp>
        <p:nvSpPr>
          <p:cNvPr id="24" name="テキスト ボックス 23">
            <a:extLst>
              <a:ext uri="{FF2B5EF4-FFF2-40B4-BE49-F238E27FC236}">
                <a16:creationId xmlns:a16="http://schemas.microsoft.com/office/drawing/2014/main" id="{BA71F173-DF29-4F97-823A-87D983253533}"/>
              </a:ext>
            </a:extLst>
          </p:cNvPr>
          <p:cNvSpPr txBox="1"/>
          <p:nvPr/>
        </p:nvSpPr>
        <p:spPr>
          <a:xfrm>
            <a:off x="1293091" y="3393011"/>
            <a:ext cx="2812694" cy="646331"/>
          </a:xfrm>
          <a:prstGeom prst="rect">
            <a:avLst/>
          </a:prstGeom>
          <a:noFill/>
        </p:spPr>
        <p:txBody>
          <a:bodyPr wrap="square" rtlCol="0">
            <a:spAutoFit/>
          </a:bodyPr>
          <a:lstStyle/>
          <a:p>
            <a:pPr algn="just"/>
            <a:r>
              <a:rPr kumimoji="1" lang="en-US" altLang="ja-JP" sz="3600" b="1" dirty="0">
                <a:latin typeface="ＭＳ Ｐ明朝" panose="02020600040205080304" pitchFamily="18" charset="-128"/>
                <a:ea typeface="ＭＳ Ｐ明朝" panose="02020600040205080304" pitchFamily="18" charset="-128"/>
              </a:rPr>
              <a:t>19:50</a:t>
            </a:r>
            <a:r>
              <a:rPr kumimoji="1" lang="ja-JP" altLang="en-US" sz="3600" b="1" dirty="0">
                <a:latin typeface="ＭＳ Ｐ明朝" panose="02020600040205080304" pitchFamily="18" charset="-128"/>
                <a:ea typeface="ＭＳ Ｐ明朝" panose="02020600040205080304" pitchFamily="18" charset="-128"/>
              </a:rPr>
              <a:t>－</a:t>
            </a:r>
            <a:r>
              <a:rPr kumimoji="1" lang="en-US" altLang="ja-JP" sz="3600" b="1" dirty="0">
                <a:latin typeface="ＭＳ Ｐ明朝" panose="02020600040205080304" pitchFamily="18" charset="-128"/>
                <a:ea typeface="ＭＳ Ｐ明朝" panose="02020600040205080304" pitchFamily="18" charset="-128"/>
              </a:rPr>
              <a:t>21:30</a:t>
            </a:r>
          </a:p>
        </p:txBody>
      </p:sp>
      <p:sp>
        <p:nvSpPr>
          <p:cNvPr id="41" name="テキスト ボックス 40">
            <a:extLst>
              <a:ext uri="{FF2B5EF4-FFF2-40B4-BE49-F238E27FC236}">
                <a16:creationId xmlns:a16="http://schemas.microsoft.com/office/drawing/2014/main" id="{0C264F66-044E-4F14-9F69-B4B7D14FCC4C}"/>
              </a:ext>
            </a:extLst>
          </p:cNvPr>
          <p:cNvSpPr txBox="1"/>
          <p:nvPr/>
        </p:nvSpPr>
        <p:spPr>
          <a:xfrm>
            <a:off x="1283751" y="2932250"/>
            <a:ext cx="1711934" cy="646331"/>
          </a:xfrm>
          <a:prstGeom prst="rect">
            <a:avLst/>
          </a:prstGeom>
          <a:noFill/>
        </p:spPr>
        <p:txBody>
          <a:bodyPr wrap="square" rtlCol="0">
            <a:spAutoFit/>
          </a:bodyPr>
          <a:lstStyle/>
          <a:p>
            <a:r>
              <a:rPr kumimoji="1" lang="en-US" altLang="ja-JP" sz="3600" b="1" dirty="0">
                <a:latin typeface="ＭＳ Ｐ明朝" panose="02020600040205080304" pitchFamily="18" charset="-128"/>
                <a:ea typeface="ＭＳ Ｐ明朝" panose="02020600040205080304" pitchFamily="18" charset="-128"/>
              </a:rPr>
              <a:t>2025</a:t>
            </a:r>
            <a:r>
              <a:rPr kumimoji="1" lang="ja-JP" altLang="en-US" sz="3600" b="1" dirty="0">
                <a:latin typeface="ＭＳ Ｐ明朝" panose="02020600040205080304" pitchFamily="18" charset="-128"/>
                <a:ea typeface="ＭＳ Ｐ明朝" panose="02020600040205080304" pitchFamily="18" charset="-128"/>
              </a:rPr>
              <a:t>年</a:t>
            </a:r>
            <a:endParaRPr kumimoji="1" lang="en-US" altLang="ja-JP" sz="3600" b="1" dirty="0">
              <a:latin typeface="ＭＳ Ｐ明朝" panose="02020600040205080304" pitchFamily="18" charset="-128"/>
              <a:ea typeface="ＭＳ Ｐ明朝" panose="02020600040205080304" pitchFamily="18" charset="-128"/>
            </a:endParaRPr>
          </a:p>
        </p:txBody>
      </p:sp>
      <p:sp>
        <p:nvSpPr>
          <p:cNvPr id="60" name="テキスト ボックス 59">
            <a:extLst>
              <a:ext uri="{FF2B5EF4-FFF2-40B4-BE49-F238E27FC236}">
                <a16:creationId xmlns:a16="http://schemas.microsoft.com/office/drawing/2014/main" id="{82338CE3-1919-4F38-B8C4-9538CF5532B0}"/>
              </a:ext>
            </a:extLst>
          </p:cNvPr>
          <p:cNvSpPr txBox="1"/>
          <p:nvPr/>
        </p:nvSpPr>
        <p:spPr>
          <a:xfrm>
            <a:off x="288798" y="7720073"/>
            <a:ext cx="7045735" cy="938719"/>
          </a:xfrm>
          <a:prstGeom prst="rect">
            <a:avLst/>
          </a:prstGeom>
          <a:noFill/>
        </p:spPr>
        <p:txBody>
          <a:bodyPr wrap="square" lIns="97139" rIns="97139" rtlCol="0">
            <a:spAutoFit/>
          </a:bodyPr>
          <a:lstStyle/>
          <a:p>
            <a:r>
              <a:rPr kumimoji="1" lang="ja-JP" altLang="en-US" sz="1300" dirty="0">
                <a:solidFill>
                  <a:srgbClr val="EB637E"/>
                </a:solidFill>
                <a:latin typeface="HGPｺﾞｼｯｸE" panose="020B0900000000000000" pitchFamily="50" charset="-128"/>
                <a:ea typeface="HGPｺﾞｼｯｸE" panose="020B0900000000000000" pitchFamily="50" charset="-128"/>
              </a:rPr>
              <a:t>ご視聴をご希望の先生は二次元コードまたは下記</a:t>
            </a:r>
            <a:r>
              <a:rPr kumimoji="1" lang="en-US" altLang="ja-JP" sz="1300" dirty="0">
                <a:solidFill>
                  <a:srgbClr val="EB637E"/>
                </a:solidFill>
                <a:latin typeface="HGPｺﾞｼｯｸE" panose="020B0900000000000000" pitchFamily="50" charset="-128"/>
                <a:ea typeface="HGPｺﾞｼｯｸE" panose="020B0900000000000000" pitchFamily="50" charset="-128"/>
              </a:rPr>
              <a:t>URL</a:t>
            </a:r>
            <a:r>
              <a:rPr kumimoji="1" lang="ja-JP" altLang="en-US" sz="1300" dirty="0">
                <a:solidFill>
                  <a:srgbClr val="EB637E"/>
                </a:solidFill>
                <a:latin typeface="HGPｺﾞｼｯｸE" panose="020B0900000000000000" pitchFamily="50" charset="-128"/>
                <a:ea typeface="HGPｺﾞｼｯｸE" panose="020B0900000000000000" pitchFamily="50" charset="-128"/>
              </a:rPr>
              <a:t>より事前登録をお願いします</a:t>
            </a:r>
            <a:endParaRPr kumimoji="1" lang="en-US" altLang="ja-JP" sz="1300" dirty="0">
              <a:solidFill>
                <a:srgbClr val="EB637E"/>
              </a:solidFill>
              <a:latin typeface="HGPｺﾞｼｯｸE" panose="020B0900000000000000" pitchFamily="50" charset="-128"/>
              <a:ea typeface="HGPｺﾞｼｯｸE" panose="020B0900000000000000" pitchFamily="50" charset="-128"/>
            </a:endParaRPr>
          </a:p>
          <a:p>
            <a:pPr algn="ctr"/>
            <a:endParaRPr kumimoji="1" lang="en-US" altLang="ja-JP" sz="1400" dirty="0">
              <a:solidFill>
                <a:srgbClr val="EB637E"/>
              </a:solidFill>
              <a:latin typeface="HGPｺﾞｼｯｸE" panose="020B0900000000000000" pitchFamily="50" charset="-128"/>
              <a:ea typeface="HGPｺﾞｼｯｸE" panose="020B0900000000000000" pitchFamily="50" charset="-128"/>
            </a:endParaRPr>
          </a:p>
          <a:p>
            <a:r>
              <a:rPr kumimoji="1" lang="en-US" altLang="ja-JP" sz="1400" dirty="0">
                <a:latin typeface="HGPｺﾞｼｯｸE" panose="020B0900000000000000" pitchFamily="50" charset="-128"/>
                <a:ea typeface="HGPｺﾞｼｯｸE" panose="020B0900000000000000" pitchFamily="50" charset="-128"/>
                <a:hlinkClick r:id="rId7"/>
              </a:rPr>
              <a:t>https://us02web.zoom.us/webinar/register/WN_uhGpc159TyiRWc6njvY1RQ</a:t>
            </a:r>
            <a:endParaRPr kumimoji="1" lang="en-US" altLang="ja-JP" sz="1400" dirty="0">
              <a:latin typeface="HGPｺﾞｼｯｸE" panose="020B0900000000000000" pitchFamily="50" charset="-128"/>
              <a:ea typeface="HGPｺﾞｼｯｸE" panose="020B0900000000000000" pitchFamily="50" charset="-128"/>
            </a:endParaRPr>
          </a:p>
          <a:p>
            <a:endParaRPr kumimoji="1" lang="en-US" altLang="ja-JP" sz="1400" dirty="0">
              <a:latin typeface="HGPｺﾞｼｯｸE" panose="020B0900000000000000" pitchFamily="50" charset="-128"/>
              <a:ea typeface="HGPｺﾞｼｯｸE" panose="020B0900000000000000" pitchFamily="50" charset="-128"/>
            </a:endParaRPr>
          </a:p>
        </p:txBody>
      </p:sp>
      <p:sp>
        <p:nvSpPr>
          <p:cNvPr id="61" name="テキスト ボックス 60">
            <a:extLst>
              <a:ext uri="{FF2B5EF4-FFF2-40B4-BE49-F238E27FC236}">
                <a16:creationId xmlns:a16="http://schemas.microsoft.com/office/drawing/2014/main" id="{5DB71251-A54F-42DC-8FE4-0986772E29C0}"/>
              </a:ext>
            </a:extLst>
          </p:cNvPr>
          <p:cNvSpPr txBox="1"/>
          <p:nvPr/>
        </p:nvSpPr>
        <p:spPr>
          <a:xfrm>
            <a:off x="1167835" y="9912001"/>
            <a:ext cx="5043520" cy="769441"/>
          </a:xfrm>
          <a:prstGeom prst="rect">
            <a:avLst/>
          </a:prstGeom>
          <a:noFill/>
        </p:spPr>
        <p:txBody>
          <a:bodyPr wrap="square" lIns="97139" rIns="97139" rtlCol="0">
            <a:spAutoFit/>
          </a:bodyPr>
          <a:lstStyle/>
          <a:p>
            <a:pPr defTabSz="104908"/>
            <a:r>
              <a:rPr kumimoji="1" lang="ja-JP" altLang="en-US" sz="1100" b="1" dirty="0">
                <a:latin typeface="ＭＳ Ｐゴシック" panose="020B0600070205080204" pitchFamily="50" charset="-128"/>
                <a:ea typeface="ＭＳ Ｐゴシック" panose="020B0600070205080204" pitchFamily="50" charset="-128"/>
              </a:rPr>
              <a:t>共催　大阪府病院薬剤師会 第</a:t>
            </a:r>
            <a:r>
              <a:rPr kumimoji="1" lang="en-US" altLang="ja-JP" sz="1100" b="1" dirty="0">
                <a:latin typeface="ＭＳ Ｐゴシック" panose="020B0600070205080204" pitchFamily="50" charset="-128"/>
                <a:ea typeface="ＭＳ Ｐゴシック" panose="020B0600070205080204" pitchFamily="50" charset="-128"/>
              </a:rPr>
              <a:t>5</a:t>
            </a:r>
            <a:r>
              <a:rPr kumimoji="1" lang="ja-JP" altLang="en-US" sz="1100" b="1" dirty="0">
                <a:latin typeface="ＭＳ Ｐゴシック" panose="020B0600070205080204" pitchFamily="50" charset="-128"/>
                <a:ea typeface="ＭＳ Ｐゴシック" panose="020B0600070205080204" pitchFamily="50" charset="-128"/>
              </a:rPr>
              <a:t>・第</a:t>
            </a:r>
            <a:r>
              <a:rPr kumimoji="1" lang="en-US" altLang="ja-JP" sz="1100" b="1" dirty="0">
                <a:latin typeface="ＭＳ Ｐゴシック" panose="020B0600070205080204" pitchFamily="50" charset="-128"/>
                <a:ea typeface="ＭＳ Ｐゴシック" panose="020B0600070205080204" pitchFamily="50" charset="-128"/>
              </a:rPr>
              <a:t>6</a:t>
            </a:r>
            <a:r>
              <a:rPr kumimoji="1" lang="ja-JP" altLang="en-US" sz="1100" b="1" dirty="0">
                <a:latin typeface="ＭＳ Ｐゴシック" panose="020B0600070205080204" pitchFamily="50" charset="-128"/>
                <a:ea typeface="ＭＳ Ｐゴシック" panose="020B0600070205080204" pitchFamily="50" charset="-128"/>
              </a:rPr>
              <a:t>支部／大阪市阿倍野区薬剤師会</a:t>
            </a:r>
            <a:endParaRPr kumimoji="1" lang="en-US" altLang="ja-JP" sz="1100" b="1" dirty="0">
              <a:latin typeface="ＭＳ Ｐゴシック" panose="020B0600070205080204" pitchFamily="50" charset="-128"/>
              <a:ea typeface="ＭＳ Ｐゴシック" panose="020B0600070205080204" pitchFamily="50" charset="-128"/>
            </a:endParaRPr>
          </a:p>
          <a:p>
            <a:pPr defTabSz="104908"/>
            <a:r>
              <a:rPr kumimoji="1" lang="ja-JP" altLang="en-US" sz="1100" b="1" dirty="0">
                <a:latin typeface="ＭＳ Ｐゴシック" panose="020B0600070205080204" pitchFamily="50" charset="-128"/>
                <a:ea typeface="ＭＳ Ｐゴシック" panose="020B0600070205080204" pitchFamily="50" charset="-128"/>
              </a:rPr>
              <a:t>　　　　東住吉区薬剤師会／住吉区薬剤師会／平野区薬剤師会／西成区薬剤師会</a:t>
            </a:r>
            <a:endParaRPr kumimoji="1" lang="en-US" altLang="ja-JP" sz="1100" b="1" dirty="0">
              <a:latin typeface="ＭＳ Ｐゴシック" panose="020B0600070205080204" pitchFamily="50" charset="-128"/>
              <a:ea typeface="ＭＳ Ｐゴシック" panose="020B0600070205080204" pitchFamily="50" charset="-128"/>
            </a:endParaRPr>
          </a:p>
          <a:p>
            <a:pPr defTabSz="104908"/>
            <a:r>
              <a:rPr kumimoji="1" lang="ja-JP" altLang="en-US" sz="1100" b="1" dirty="0">
                <a:latin typeface="ＭＳ Ｐゴシック" panose="020B0600070205080204" pitchFamily="50" charset="-128"/>
                <a:ea typeface="ＭＳ Ｐゴシック" panose="020B0600070205080204" pitchFamily="50" charset="-128"/>
              </a:rPr>
              <a:t>　　　　住之江区薬剤師会／生野区薬剤師会／浪速区薬剤師会／大正区薬剤師会　</a:t>
            </a:r>
            <a:endParaRPr kumimoji="1" lang="en-US" altLang="ja-JP" sz="1100" b="1" dirty="0">
              <a:latin typeface="ＭＳ Ｐゴシック" panose="020B0600070205080204" pitchFamily="50" charset="-128"/>
              <a:ea typeface="ＭＳ Ｐゴシック" panose="020B0600070205080204" pitchFamily="50" charset="-128"/>
            </a:endParaRPr>
          </a:p>
          <a:p>
            <a:pPr defTabSz="104908"/>
            <a:r>
              <a:rPr kumimoji="1" lang="ja-JP" altLang="en-US" sz="1100" b="1" dirty="0">
                <a:latin typeface="ＭＳ Ｐゴシック" panose="020B0600070205080204" pitchFamily="50" charset="-128"/>
                <a:ea typeface="ＭＳ Ｐゴシック" panose="020B0600070205080204" pitchFamily="50" charset="-128"/>
              </a:rPr>
              <a:t>　　　　東大阪市布施薬剤師会／株式会社ツムラ</a:t>
            </a:r>
          </a:p>
        </p:txBody>
      </p:sp>
      <p:sp>
        <p:nvSpPr>
          <p:cNvPr id="68" name="テキスト ボックス 67">
            <a:extLst>
              <a:ext uri="{FF2B5EF4-FFF2-40B4-BE49-F238E27FC236}">
                <a16:creationId xmlns:a16="http://schemas.microsoft.com/office/drawing/2014/main" id="{42659A80-6CF4-4E0D-95FF-AD6FEC5D231E}"/>
              </a:ext>
            </a:extLst>
          </p:cNvPr>
          <p:cNvSpPr txBox="1"/>
          <p:nvPr/>
        </p:nvSpPr>
        <p:spPr>
          <a:xfrm>
            <a:off x="1309620" y="5201978"/>
            <a:ext cx="2709986" cy="555921"/>
          </a:xfrm>
          <a:prstGeom prst="rect">
            <a:avLst/>
          </a:prstGeom>
          <a:noFill/>
        </p:spPr>
        <p:txBody>
          <a:bodyPr wrap="square" lIns="97139" rIns="97139" rtlCol="0">
            <a:spAutoFit/>
          </a:bodyPr>
          <a:lstStyle/>
          <a:p>
            <a:pPr defTabSz="104908">
              <a:lnSpc>
                <a:spcPts val="4101"/>
              </a:lnSpc>
            </a:pPr>
            <a:r>
              <a:rPr kumimoji="1" lang="ja-JP" altLang="en-US" sz="3200" b="1" dirty="0">
                <a:latin typeface="ＭＳ Ｐ明朝" panose="02020600040205080304" pitchFamily="18" charset="-128"/>
                <a:ea typeface="ＭＳ Ｐ明朝" panose="02020600040205080304" pitchFamily="18" charset="-128"/>
              </a:rPr>
              <a:t>高 起良 </a:t>
            </a:r>
            <a:r>
              <a:rPr kumimoji="1" lang="ja-JP" altLang="en-US" sz="2000" b="1" dirty="0">
                <a:latin typeface="ＭＳ Ｐ明朝" panose="02020600040205080304" pitchFamily="18" charset="-128"/>
                <a:ea typeface="ＭＳ Ｐ明朝" panose="02020600040205080304" pitchFamily="18" charset="-128"/>
              </a:rPr>
              <a:t>先生</a:t>
            </a:r>
            <a:endParaRPr kumimoji="1" lang="en-US" altLang="ja-JP" sz="2000" b="1" dirty="0">
              <a:latin typeface="ＭＳ Ｐ明朝" panose="02020600040205080304" pitchFamily="18" charset="-128"/>
              <a:ea typeface="ＭＳ Ｐ明朝" panose="02020600040205080304" pitchFamily="18" charset="-128"/>
            </a:endParaRPr>
          </a:p>
        </p:txBody>
      </p:sp>
      <p:sp>
        <p:nvSpPr>
          <p:cNvPr id="97" name="テキスト ボックス 96">
            <a:extLst>
              <a:ext uri="{FF2B5EF4-FFF2-40B4-BE49-F238E27FC236}">
                <a16:creationId xmlns:a16="http://schemas.microsoft.com/office/drawing/2014/main" id="{9C7B0AFF-0754-4698-8918-50B8C61FD712}"/>
              </a:ext>
            </a:extLst>
          </p:cNvPr>
          <p:cNvSpPr txBox="1"/>
          <p:nvPr/>
        </p:nvSpPr>
        <p:spPr>
          <a:xfrm>
            <a:off x="1354935" y="5691309"/>
            <a:ext cx="4659431" cy="261610"/>
          </a:xfrm>
          <a:prstGeom prst="rect">
            <a:avLst/>
          </a:prstGeom>
          <a:noFill/>
        </p:spPr>
        <p:txBody>
          <a:bodyPr wrap="square" lIns="97139" rIns="97139" rtlCol="0">
            <a:spAutoFit/>
          </a:bodyPr>
          <a:lstStyle/>
          <a:p>
            <a:pPr defTabSz="104908"/>
            <a:r>
              <a:rPr kumimoji="1" lang="zh-CN" altLang="en-US" sz="1100" b="1" dirty="0">
                <a:latin typeface="ＭＳ Ｐ明朝" panose="02020600040205080304" pitchFamily="18" charset="-128"/>
                <a:ea typeface="ＭＳ Ｐ明朝" panose="02020600040205080304" pitchFamily="18" charset="-128"/>
              </a:rPr>
              <a:t>大阪鉄道病院 血液内科 部長</a:t>
            </a:r>
            <a:endParaRPr kumimoji="1" lang="ja-JP" altLang="en-US" sz="1100" b="1" dirty="0">
              <a:latin typeface="ＭＳ Ｐ明朝" panose="02020600040205080304" pitchFamily="18" charset="-128"/>
              <a:ea typeface="ＭＳ Ｐ明朝" panose="02020600040205080304" pitchFamily="18" charset="-128"/>
            </a:endParaRPr>
          </a:p>
        </p:txBody>
      </p:sp>
      <p:sp>
        <p:nvSpPr>
          <p:cNvPr id="144" name="正方形/長方形 143">
            <a:extLst>
              <a:ext uri="{FF2B5EF4-FFF2-40B4-BE49-F238E27FC236}">
                <a16:creationId xmlns:a16="http://schemas.microsoft.com/office/drawing/2014/main" id="{7B6F7B65-AD04-45D5-83D4-6AC602A1E01E}"/>
              </a:ext>
            </a:extLst>
          </p:cNvPr>
          <p:cNvSpPr/>
          <p:nvPr/>
        </p:nvSpPr>
        <p:spPr>
          <a:xfrm>
            <a:off x="6315456" y="7789827"/>
            <a:ext cx="936299" cy="9123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ADDA7BDE-30BF-40B0-B5C6-F97DF9F0E23C}"/>
              </a:ext>
            </a:extLst>
          </p:cNvPr>
          <p:cNvSpPr txBox="1"/>
          <p:nvPr/>
        </p:nvSpPr>
        <p:spPr>
          <a:xfrm>
            <a:off x="590817" y="344839"/>
            <a:ext cx="2754074" cy="446276"/>
          </a:xfrm>
          <a:prstGeom prst="rect">
            <a:avLst/>
          </a:prstGeom>
          <a:noFill/>
        </p:spPr>
        <p:txBody>
          <a:bodyPr wrap="square" rtlCol="0">
            <a:spAutoFit/>
          </a:bodyPr>
          <a:lstStyle/>
          <a:p>
            <a:r>
              <a:rPr kumimoji="1" lang="en-US" altLang="ja-JP" sz="2300" dirty="0">
                <a:solidFill>
                  <a:srgbClr val="EB637E"/>
                </a:solidFill>
                <a:latin typeface="HGPｺﾞｼｯｸE" panose="020B0900000000000000" pitchFamily="50" charset="-128"/>
                <a:ea typeface="HGPｺﾞｼｯｸE" panose="020B0900000000000000" pitchFamily="50" charset="-128"/>
              </a:rPr>
              <a:t>WEB</a:t>
            </a:r>
            <a:r>
              <a:rPr kumimoji="1" lang="ja-JP" altLang="en-US" sz="2300" dirty="0">
                <a:solidFill>
                  <a:srgbClr val="EB637E"/>
                </a:solidFill>
                <a:latin typeface="HGPｺﾞｼｯｸE" panose="020B0900000000000000" pitchFamily="50" charset="-128"/>
                <a:ea typeface="HGPｺﾞｼｯｸE" panose="020B0900000000000000" pitchFamily="50" charset="-128"/>
              </a:rPr>
              <a:t>開催</a:t>
            </a:r>
          </a:p>
        </p:txBody>
      </p:sp>
      <p:sp>
        <p:nvSpPr>
          <p:cNvPr id="5" name="正方形/長方形 4">
            <a:extLst>
              <a:ext uri="{FF2B5EF4-FFF2-40B4-BE49-F238E27FC236}">
                <a16:creationId xmlns:a16="http://schemas.microsoft.com/office/drawing/2014/main" id="{7803E3DC-CFDC-42B6-B7DF-D8C86B209BFF}"/>
              </a:ext>
            </a:extLst>
          </p:cNvPr>
          <p:cNvSpPr/>
          <p:nvPr/>
        </p:nvSpPr>
        <p:spPr>
          <a:xfrm>
            <a:off x="692934" y="3033291"/>
            <a:ext cx="540000" cy="28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8ACD0391-EE64-457E-A2DE-3D8D74690C7E}"/>
              </a:ext>
            </a:extLst>
          </p:cNvPr>
          <p:cNvCxnSpPr>
            <a:cxnSpLocks/>
          </p:cNvCxnSpPr>
          <p:nvPr/>
        </p:nvCxnSpPr>
        <p:spPr>
          <a:xfrm flipV="1">
            <a:off x="1232934" y="3033291"/>
            <a:ext cx="0" cy="915824"/>
          </a:xfrm>
          <a:prstGeom prst="line">
            <a:avLst/>
          </a:prstGeom>
          <a:ln w="9525"/>
        </p:spPr>
        <p:style>
          <a:lnRef idx="2">
            <a:schemeClr val="dk1"/>
          </a:lnRef>
          <a:fillRef idx="0">
            <a:schemeClr val="dk1"/>
          </a:fillRef>
          <a:effectRef idx="1">
            <a:schemeClr val="dk1"/>
          </a:effectRef>
          <a:fontRef idx="minor">
            <a:schemeClr val="tx1"/>
          </a:fontRef>
        </p:style>
      </p:cxnSp>
      <p:cxnSp>
        <p:nvCxnSpPr>
          <p:cNvPr id="18" name="直線コネクタ 17">
            <a:extLst>
              <a:ext uri="{FF2B5EF4-FFF2-40B4-BE49-F238E27FC236}">
                <a16:creationId xmlns:a16="http://schemas.microsoft.com/office/drawing/2014/main" id="{9185EDCB-68DD-4AE5-AC87-A2B2DB3A19CB}"/>
              </a:ext>
            </a:extLst>
          </p:cNvPr>
          <p:cNvCxnSpPr>
            <a:cxnSpLocks/>
          </p:cNvCxnSpPr>
          <p:nvPr/>
        </p:nvCxnSpPr>
        <p:spPr>
          <a:xfrm>
            <a:off x="694147" y="3326042"/>
            <a:ext cx="538787" cy="3289"/>
          </a:xfrm>
          <a:prstGeom prst="line">
            <a:avLst/>
          </a:prstGeom>
          <a:ln w="9525"/>
        </p:spPr>
        <p:style>
          <a:lnRef idx="2">
            <a:schemeClr val="dk1"/>
          </a:lnRef>
          <a:fillRef idx="0">
            <a:schemeClr val="dk1"/>
          </a:fillRef>
          <a:effectRef idx="1">
            <a:schemeClr val="dk1"/>
          </a:effectRef>
          <a:fontRef idx="minor">
            <a:schemeClr val="tx1"/>
          </a:fontRef>
        </p:style>
      </p:cxnSp>
      <p:sp>
        <p:nvSpPr>
          <p:cNvPr id="21" name="テキスト ボックス 20">
            <a:extLst>
              <a:ext uri="{FF2B5EF4-FFF2-40B4-BE49-F238E27FC236}">
                <a16:creationId xmlns:a16="http://schemas.microsoft.com/office/drawing/2014/main" id="{7A567B95-AE9E-4A7B-B79C-0C542EDD37D9}"/>
              </a:ext>
            </a:extLst>
          </p:cNvPr>
          <p:cNvSpPr txBox="1"/>
          <p:nvPr/>
        </p:nvSpPr>
        <p:spPr>
          <a:xfrm>
            <a:off x="648319" y="3028132"/>
            <a:ext cx="628698" cy="292388"/>
          </a:xfrm>
          <a:prstGeom prst="rect">
            <a:avLst/>
          </a:prstGeom>
          <a:solidFill>
            <a:schemeClr val="accent2">
              <a:lumMod val="40000"/>
              <a:lumOff val="60000"/>
            </a:schemeClr>
          </a:solidFill>
        </p:spPr>
        <p:txBody>
          <a:bodyPr vert="horz" wrap="none" rtlCol="0">
            <a:spAutoFit/>
          </a:bodyPr>
          <a:lstStyle/>
          <a:p>
            <a:pPr algn="ctr"/>
            <a:r>
              <a:rPr kumimoji="1" lang="ja-JP" altLang="en-US" sz="1300" b="1" dirty="0">
                <a:latin typeface="ＭＳ Ｐ明朝" panose="02020600040205080304" pitchFamily="18" charset="-128"/>
                <a:ea typeface="ＭＳ Ｐ明朝" panose="02020600040205080304" pitchFamily="18" charset="-128"/>
              </a:rPr>
              <a:t>日　時</a:t>
            </a:r>
            <a:endParaRPr kumimoji="1" lang="en-US" altLang="ja-JP" sz="1300" b="1" dirty="0">
              <a:latin typeface="ＭＳ Ｐ明朝" panose="02020600040205080304" pitchFamily="18" charset="-128"/>
              <a:ea typeface="ＭＳ Ｐ明朝" panose="02020600040205080304" pitchFamily="18" charset="-128"/>
            </a:endParaRPr>
          </a:p>
        </p:txBody>
      </p:sp>
      <p:sp>
        <p:nvSpPr>
          <p:cNvPr id="56" name="テキスト ボックス 55">
            <a:extLst>
              <a:ext uri="{FF2B5EF4-FFF2-40B4-BE49-F238E27FC236}">
                <a16:creationId xmlns:a16="http://schemas.microsoft.com/office/drawing/2014/main" id="{B4F1D024-47DA-474C-B820-BA6B3F2160D7}"/>
              </a:ext>
            </a:extLst>
          </p:cNvPr>
          <p:cNvSpPr txBox="1"/>
          <p:nvPr/>
        </p:nvSpPr>
        <p:spPr>
          <a:xfrm>
            <a:off x="639906" y="4437385"/>
            <a:ext cx="6367291" cy="307777"/>
          </a:xfrm>
          <a:prstGeom prst="rect">
            <a:avLst/>
          </a:prstGeom>
          <a:noFill/>
        </p:spPr>
        <p:txBody>
          <a:bodyPr vert="horz" wrap="square" rtlCol="0">
            <a:spAutoFit/>
          </a:bodyPr>
          <a:lstStyle/>
          <a:p>
            <a:r>
              <a:rPr kumimoji="1" lang="en-US" altLang="ja-JP" sz="1400" dirty="0">
                <a:latin typeface="ＭＳ Ｐ明朝" panose="02020600040205080304" pitchFamily="18" charset="-128"/>
                <a:ea typeface="ＭＳ Ｐ明朝" panose="02020600040205080304" pitchFamily="18" charset="-128"/>
              </a:rPr>
              <a:t>【</a:t>
            </a:r>
            <a:r>
              <a:rPr kumimoji="1" lang="ja-JP" altLang="en-US" sz="1400" dirty="0">
                <a:latin typeface="ＭＳ Ｐ明朝" panose="02020600040205080304" pitchFamily="18" charset="-128"/>
                <a:ea typeface="ＭＳ Ｐ明朝" panose="02020600040205080304" pitchFamily="18" charset="-128"/>
              </a:rPr>
              <a:t>製品紹介</a:t>
            </a:r>
            <a:r>
              <a:rPr kumimoji="1" lang="en-US" altLang="ja-JP" sz="1400" dirty="0">
                <a:latin typeface="ＭＳ Ｐ明朝" panose="02020600040205080304" pitchFamily="18" charset="-128"/>
                <a:ea typeface="ＭＳ Ｐ明朝" panose="02020600040205080304" pitchFamily="18" charset="-128"/>
              </a:rPr>
              <a:t>】</a:t>
            </a:r>
            <a:r>
              <a:rPr kumimoji="1" lang="ja-JP" altLang="en-US" sz="1400" dirty="0">
                <a:latin typeface="ＭＳ Ｐ明朝" panose="02020600040205080304" pitchFamily="18" charset="-128"/>
                <a:ea typeface="ＭＳ Ｐ明朝" panose="02020600040205080304" pitchFamily="18" charset="-128"/>
              </a:rPr>
              <a:t>　</a:t>
            </a:r>
            <a:r>
              <a:rPr kumimoji="1" lang="en-US" altLang="ja-JP" sz="1400" dirty="0">
                <a:latin typeface="ＭＳ Ｐ明朝" panose="02020600040205080304" pitchFamily="18" charset="-128"/>
                <a:ea typeface="ＭＳ Ｐ明朝" panose="02020600040205080304" pitchFamily="18" charset="-128"/>
              </a:rPr>
              <a:t>19:50</a:t>
            </a:r>
            <a:r>
              <a:rPr kumimoji="1" lang="ja-JP" altLang="en-US" sz="1400" dirty="0">
                <a:latin typeface="ＭＳ Ｐ明朝" panose="02020600040205080304" pitchFamily="18" charset="-128"/>
                <a:ea typeface="ＭＳ Ｐ明朝" panose="02020600040205080304" pitchFamily="18" charset="-128"/>
              </a:rPr>
              <a:t>－</a:t>
            </a:r>
            <a:r>
              <a:rPr kumimoji="1" lang="en-US" altLang="ja-JP" sz="1400" dirty="0">
                <a:latin typeface="ＭＳ Ｐ明朝" panose="02020600040205080304" pitchFamily="18" charset="-128"/>
                <a:ea typeface="ＭＳ Ｐ明朝" panose="02020600040205080304" pitchFamily="18" charset="-128"/>
              </a:rPr>
              <a:t>20:00</a:t>
            </a:r>
            <a:r>
              <a:rPr kumimoji="1" lang="ja-JP" altLang="en-US" sz="1400" dirty="0">
                <a:latin typeface="ＭＳ Ｐ明朝" panose="02020600040205080304" pitchFamily="18" charset="-128"/>
                <a:ea typeface="ＭＳ Ｐ明朝" panose="02020600040205080304" pitchFamily="18" charset="-128"/>
              </a:rPr>
              <a:t>　「製剤品質への取り組み」　　　　株式会社ツムラ</a:t>
            </a:r>
            <a:endParaRPr kumimoji="1" lang="en-US" altLang="ja-JP" sz="1400" dirty="0">
              <a:latin typeface="ＭＳ Ｐ明朝" panose="02020600040205080304" pitchFamily="18" charset="-128"/>
              <a:ea typeface="ＭＳ Ｐ明朝" panose="02020600040205080304" pitchFamily="18" charset="-128"/>
            </a:endParaRPr>
          </a:p>
        </p:txBody>
      </p:sp>
      <p:sp>
        <p:nvSpPr>
          <p:cNvPr id="57" name="正方形/長方形 56">
            <a:extLst>
              <a:ext uri="{FF2B5EF4-FFF2-40B4-BE49-F238E27FC236}">
                <a16:creationId xmlns:a16="http://schemas.microsoft.com/office/drawing/2014/main" id="{E426A8A0-0E80-4430-883C-10149B50EC95}"/>
              </a:ext>
            </a:extLst>
          </p:cNvPr>
          <p:cNvSpPr/>
          <p:nvPr/>
        </p:nvSpPr>
        <p:spPr>
          <a:xfrm>
            <a:off x="736759" y="5301623"/>
            <a:ext cx="540000" cy="28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8" name="直線コネクタ 57">
            <a:extLst>
              <a:ext uri="{FF2B5EF4-FFF2-40B4-BE49-F238E27FC236}">
                <a16:creationId xmlns:a16="http://schemas.microsoft.com/office/drawing/2014/main" id="{B9A406C7-1FEB-4B3C-9E8E-90E20F4CBB3E}"/>
              </a:ext>
            </a:extLst>
          </p:cNvPr>
          <p:cNvCxnSpPr>
            <a:cxnSpLocks/>
          </p:cNvCxnSpPr>
          <p:nvPr/>
        </p:nvCxnSpPr>
        <p:spPr>
          <a:xfrm flipV="1">
            <a:off x="1276759" y="5301623"/>
            <a:ext cx="0" cy="655242"/>
          </a:xfrm>
          <a:prstGeom prst="line">
            <a:avLst/>
          </a:prstGeom>
          <a:ln w="9525"/>
        </p:spPr>
        <p:style>
          <a:lnRef idx="2">
            <a:schemeClr val="dk1"/>
          </a:lnRef>
          <a:fillRef idx="0">
            <a:schemeClr val="dk1"/>
          </a:fillRef>
          <a:effectRef idx="1">
            <a:schemeClr val="dk1"/>
          </a:effectRef>
          <a:fontRef idx="minor">
            <a:schemeClr val="tx1"/>
          </a:fontRef>
        </p:style>
      </p:cxnSp>
      <p:cxnSp>
        <p:nvCxnSpPr>
          <p:cNvPr id="69" name="直線コネクタ 68">
            <a:extLst>
              <a:ext uri="{FF2B5EF4-FFF2-40B4-BE49-F238E27FC236}">
                <a16:creationId xmlns:a16="http://schemas.microsoft.com/office/drawing/2014/main" id="{A056319A-218D-4E4C-819C-B2BCF0C940A1}"/>
              </a:ext>
            </a:extLst>
          </p:cNvPr>
          <p:cNvCxnSpPr>
            <a:cxnSpLocks/>
          </p:cNvCxnSpPr>
          <p:nvPr/>
        </p:nvCxnSpPr>
        <p:spPr>
          <a:xfrm>
            <a:off x="737972" y="5594374"/>
            <a:ext cx="538787" cy="3289"/>
          </a:xfrm>
          <a:prstGeom prst="line">
            <a:avLst/>
          </a:prstGeom>
          <a:ln w="9525"/>
        </p:spPr>
        <p:style>
          <a:lnRef idx="2">
            <a:schemeClr val="dk1"/>
          </a:lnRef>
          <a:fillRef idx="0">
            <a:schemeClr val="dk1"/>
          </a:fillRef>
          <a:effectRef idx="1">
            <a:schemeClr val="dk1"/>
          </a:effectRef>
          <a:fontRef idx="minor">
            <a:schemeClr val="tx1"/>
          </a:fontRef>
        </p:style>
      </p:cxnSp>
      <p:sp>
        <p:nvSpPr>
          <p:cNvPr id="70" name="テキスト ボックス 69">
            <a:extLst>
              <a:ext uri="{FF2B5EF4-FFF2-40B4-BE49-F238E27FC236}">
                <a16:creationId xmlns:a16="http://schemas.microsoft.com/office/drawing/2014/main" id="{CB05A1E3-CEDE-4906-9DEC-FC48CE270762}"/>
              </a:ext>
            </a:extLst>
          </p:cNvPr>
          <p:cNvSpPr txBox="1"/>
          <p:nvPr/>
        </p:nvSpPr>
        <p:spPr>
          <a:xfrm>
            <a:off x="692145" y="5296464"/>
            <a:ext cx="628698" cy="292388"/>
          </a:xfrm>
          <a:prstGeom prst="rect">
            <a:avLst/>
          </a:prstGeom>
          <a:solidFill>
            <a:schemeClr val="accent2">
              <a:lumMod val="40000"/>
              <a:lumOff val="60000"/>
            </a:schemeClr>
          </a:solidFill>
        </p:spPr>
        <p:txBody>
          <a:bodyPr vert="horz" wrap="none" rtlCol="0">
            <a:spAutoFit/>
          </a:bodyPr>
          <a:lstStyle/>
          <a:p>
            <a:pPr algn="ctr"/>
            <a:r>
              <a:rPr kumimoji="1" lang="ja-JP" altLang="en-US" sz="1300" b="1" dirty="0">
                <a:latin typeface="ＭＳ Ｐ明朝" panose="02020600040205080304" pitchFamily="18" charset="-128"/>
                <a:ea typeface="ＭＳ Ｐ明朝" panose="02020600040205080304" pitchFamily="18" charset="-128"/>
              </a:rPr>
              <a:t>座　長</a:t>
            </a:r>
            <a:endParaRPr kumimoji="1" lang="en-US" altLang="ja-JP" sz="1300" b="1" dirty="0">
              <a:latin typeface="ＭＳ Ｐ明朝" panose="02020600040205080304" pitchFamily="18" charset="-128"/>
              <a:ea typeface="ＭＳ Ｐ明朝" panose="02020600040205080304" pitchFamily="18" charset="-128"/>
            </a:endParaRPr>
          </a:p>
        </p:txBody>
      </p:sp>
      <p:sp>
        <p:nvSpPr>
          <p:cNvPr id="71" name="テキスト ボックス 70">
            <a:extLst>
              <a:ext uri="{FF2B5EF4-FFF2-40B4-BE49-F238E27FC236}">
                <a16:creationId xmlns:a16="http://schemas.microsoft.com/office/drawing/2014/main" id="{995A4763-2DFB-4661-892D-49E0BF0CDC2A}"/>
              </a:ext>
            </a:extLst>
          </p:cNvPr>
          <p:cNvSpPr txBox="1"/>
          <p:nvPr/>
        </p:nvSpPr>
        <p:spPr>
          <a:xfrm>
            <a:off x="1309620" y="6053014"/>
            <a:ext cx="2709986" cy="555921"/>
          </a:xfrm>
          <a:prstGeom prst="rect">
            <a:avLst/>
          </a:prstGeom>
          <a:noFill/>
        </p:spPr>
        <p:txBody>
          <a:bodyPr wrap="square" lIns="97139" rIns="97139" rtlCol="0">
            <a:spAutoFit/>
          </a:bodyPr>
          <a:lstStyle/>
          <a:p>
            <a:pPr defTabSz="104908">
              <a:lnSpc>
                <a:spcPts val="4101"/>
              </a:lnSpc>
            </a:pPr>
            <a:r>
              <a:rPr kumimoji="1" lang="ja-JP" altLang="en-US" sz="3200" b="1" dirty="0">
                <a:latin typeface="ＭＳ Ｐ明朝" panose="02020600040205080304" pitchFamily="18" charset="-128"/>
                <a:ea typeface="ＭＳ Ｐ明朝" panose="02020600040205080304" pitchFamily="18" charset="-128"/>
              </a:rPr>
              <a:t>玉田 聡 </a:t>
            </a:r>
            <a:r>
              <a:rPr kumimoji="1" lang="ja-JP" altLang="en-US" sz="2000" b="1" dirty="0">
                <a:latin typeface="ＭＳ Ｐ明朝" panose="02020600040205080304" pitchFamily="18" charset="-128"/>
                <a:ea typeface="ＭＳ Ｐ明朝" panose="02020600040205080304" pitchFamily="18" charset="-128"/>
              </a:rPr>
              <a:t>先生</a:t>
            </a:r>
            <a:endParaRPr kumimoji="1" lang="en-US" altLang="ja-JP" sz="2000" b="1" dirty="0">
              <a:latin typeface="ＭＳ Ｐ明朝" panose="02020600040205080304" pitchFamily="18" charset="-128"/>
              <a:ea typeface="ＭＳ Ｐ明朝" panose="02020600040205080304" pitchFamily="18" charset="-128"/>
            </a:endParaRPr>
          </a:p>
        </p:txBody>
      </p:sp>
      <p:sp>
        <p:nvSpPr>
          <p:cNvPr id="72" name="テキスト ボックス 71">
            <a:extLst>
              <a:ext uri="{FF2B5EF4-FFF2-40B4-BE49-F238E27FC236}">
                <a16:creationId xmlns:a16="http://schemas.microsoft.com/office/drawing/2014/main" id="{BD18976A-B9DC-4248-A8C8-BC54315C8DE2}"/>
              </a:ext>
            </a:extLst>
          </p:cNvPr>
          <p:cNvSpPr txBox="1"/>
          <p:nvPr/>
        </p:nvSpPr>
        <p:spPr>
          <a:xfrm>
            <a:off x="1354935" y="6542345"/>
            <a:ext cx="4659431" cy="261610"/>
          </a:xfrm>
          <a:prstGeom prst="rect">
            <a:avLst/>
          </a:prstGeom>
          <a:noFill/>
        </p:spPr>
        <p:txBody>
          <a:bodyPr wrap="square" lIns="97139" rIns="97139" rtlCol="0">
            <a:spAutoFit/>
          </a:bodyPr>
          <a:lstStyle/>
          <a:p>
            <a:pPr defTabSz="104908"/>
            <a:r>
              <a:rPr kumimoji="1" lang="ja-JP" altLang="en-US" sz="1100" b="1" dirty="0">
                <a:latin typeface="ＭＳ Ｐ明朝" panose="02020600040205080304" pitchFamily="18" charset="-128"/>
                <a:ea typeface="ＭＳ Ｐ明朝" panose="02020600040205080304" pitchFamily="18" charset="-128"/>
              </a:rPr>
              <a:t>ベルランド総合病院　泌尿器科　部長</a:t>
            </a:r>
          </a:p>
        </p:txBody>
      </p:sp>
      <p:sp>
        <p:nvSpPr>
          <p:cNvPr id="73" name="正方形/長方形 72">
            <a:extLst>
              <a:ext uri="{FF2B5EF4-FFF2-40B4-BE49-F238E27FC236}">
                <a16:creationId xmlns:a16="http://schemas.microsoft.com/office/drawing/2014/main" id="{B67079C1-6EB8-404B-B788-0EC70EE104DD}"/>
              </a:ext>
            </a:extLst>
          </p:cNvPr>
          <p:cNvSpPr/>
          <p:nvPr/>
        </p:nvSpPr>
        <p:spPr>
          <a:xfrm>
            <a:off x="736759" y="6152659"/>
            <a:ext cx="540000" cy="28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4" name="直線コネクタ 73">
            <a:extLst>
              <a:ext uri="{FF2B5EF4-FFF2-40B4-BE49-F238E27FC236}">
                <a16:creationId xmlns:a16="http://schemas.microsoft.com/office/drawing/2014/main" id="{92B447A9-2402-4271-8CB2-7D3C4E2D87E5}"/>
              </a:ext>
            </a:extLst>
          </p:cNvPr>
          <p:cNvCxnSpPr>
            <a:cxnSpLocks/>
          </p:cNvCxnSpPr>
          <p:nvPr/>
        </p:nvCxnSpPr>
        <p:spPr>
          <a:xfrm flipV="1">
            <a:off x="1276759" y="6152659"/>
            <a:ext cx="0" cy="655242"/>
          </a:xfrm>
          <a:prstGeom prst="line">
            <a:avLst/>
          </a:prstGeom>
          <a:ln w="9525"/>
        </p:spPr>
        <p:style>
          <a:lnRef idx="2">
            <a:schemeClr val="dk1"/>
          </a:lnRef>
          <a:fillRef idx="0">
            <a:schemeClr val="dk1"/>
          </a:fillRef>
          <a:effectRef idx="1">
            <a:schemeClr val="dk1"/>
          </a:effectRef>
          <a:fontRef idx="minor">
            <a:schemeClr val="tx1"/>
          </a:fontRef>
        </p:style>
      </p:cxnSp>
      <p:cxnSp>
        <p:nvCxnSpPr>
          <p:cNvPr id="75" name="直線コネクタ 74">
            <a:extLst>
              <a:ext uri="{FF2B5EF4-FFF2-40B4-BE49-F238E27FC236}">
                <a16:creationId xmlns:a16="http://schemas.microsoft.com/office/drawing/2014/main" id="{0D8CFA32-9098-412C-B263-C74A28E0A39C}"/>
              </a:ext>
            </a:extLst>
          </p:cNvPr>
          <p:cNvCxnSpPr>
            <a:cxnSpLocks/>
          </p:cNvCxnSpPr>
          <p:nvPr/>
        </p:nvCxnSpPr>
        <p:spPr>
          <a:xfrm>
            <a:off x="737972" y="6445410"/>
            <a:ext cx="538787" cy="3289"/>
          </a:xfrm>
          <a:prstGeom prst="line">
            <a:avLst/>
          </a:prstGeom>
          <a:ln w="9525"/>
        </p:spPr>
        <p:style>
          <a:lnRef idx="2">
            <a:schemeClr val="dk1"/>
          </a:lnRef>
          <a:fillRef idx="0">
            <a:schemeClr val="dk1"/>
          </a:fillRef>
          <a:effectRef idx="1">
            <a:schemeClr val="dk1"/>
          </a:effectRef>
          <a:fontRef idx="minor">
            <a:schemeClr val="tx1"/>
          </a:fontRef>
        </p:style>
      </p:cxnSp>
      <p:sp>
        <p:nvSpPr>
          <p:cNvPr id="76" name="テキスト ボックス 75">
            <a:extLst>
              <a:ext uri="{FF2B5EF4-FFF2-40B4-BE49-F238E27FC236}">
                <a16:creationId xmlns:a16="http://schemas.microsoft.com/office/drawing/2014/main" id="{0174FE94-4750-4BC4-B9CE-48DCA8B91E25}"/>
              </a:ext>
            </a:extLst>
          </p:cNvPr>
          <p:cNvSpPr txBox="1"/>
          <p:nvPr/>
        </p:nvSpPr>
        <p:spPr>
          <a:xfrm>
            <a:off x="721802" y="6147500"/>
            <a:ext cx="569387" cy="292388"/>
          </a:xfrm>
          <a:prstGeom prst="rect">
            <a:avLst/>
          </a:prstGeom>
          <a:solidFill>
            <a:schemeClr val="accent2">
              <a:lumMod val="40000"/>
              <a:lumOff val="60000"/>
            </a:schemeClr>
          </a:solidFill>
        </p:spPr>
        <p:txBody>
          <a:bodyPr vert="horz" wrap="none" rtlCol="0">
            <a:spAutoFit/>
          </a:bodyPr>
          <a:lstStyle/>
          <a:p>
            <a:pPr algn="ctr"/>
            <a:r>
              <a:rPr kumimoji="1" lang="ja-JP" altLang="en-US" sz="1300" b="1" dirty="0">
                <a:latin typeface="ＭＳ Ｐ明朝" panose="02020600040205080304" pitchFamily="18" charset="-128"/>
                <a:ea typeface="ＭＳ Ｐ明朝" panose="02020600040205080304" pitchFamily="18" charset="-128"/>
              </a:rPr>
              <a:t>演 者</a:t>
            </a:r>
            <a:endParaRPr kumimoji="1" lang="en-US" altLang="ja-JP" sz="1300" b="1" dirty="0">
              <a:latin typeface="ＭＳ Ｐ明朝" panose="02020600040205080304" pitchFamily="18" charset="-128"/>
              <a:ea typeface="ＭＳ Ｐ明朝" panose="02020600040205080304" pitchFamily="18" charset="-128"/>
            </a:endParaRPr>
          </a:p>
        </p:txBody>
      </p:sp>
      <p:sp>
        <p:nvSpPr>
          <p:cNvPr id="29" name="正方形/長方形 28">
            <a:extLst>
              <a:ext uri="{FF2B5EF4-FFF2-40B4-BE49-F238E27FC236}">
                <a16:creationId xmlns:a16="http://schemas.microsoft.com/office/drawing/2014/main" id="{D5F1FD02-17AD-44DF-A837-E8403C087657}"/>
              </a:ext>
            </a:extLst>
          </p:cNvPr>
          <p:cNvSpPr/>
          <p:nvPr/>
        </p:nvSpPr>
        <p:spPr>
          <a:xfrm>
            <a:off x="229730" y="7442401"/>
            <a:ext cx="7100214" cy="275368"/>
          </a:xfrm>
          <a:prstGeom prst="rect">
            <a:avLst/>
          </a:prstGeom>
          <a:solidFill>
            <a:srgbClr val="1C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a:extLst>
              <a:ext uri="{FF2B5EF4-FFF2-40B4-BE49-F238E27FC236}">
                <a16:creationId xmlns:a16="http://schemas.microsoft.com/office/drawing/2014/main" id="{3D1700F4-A700-4792-9805-E0543B5CC2BF}"/>
              </a:ext>
            </a:extLst>
          </p:cNvPr>
          <p:cNvSpPr txBox="1"/>
          <p:nvPr/>
        </p:nvSpPr>
        <p:spPr>
          <a:xfrm>
            <a:off x="258655" y="7436366"/>
            <a:ext cx="1826659" cy="268096"/>
          </a:xfrm>
          <a:prstGeom prst="rect">
            <a:avLst/>
          </a:prstGeom>
          <a:noFill/>
        </p:spPr>
        <p:txBody>
          <a:bodyPr wrap="square" lIns="97139" rIns="97139" rtlCol="0">
            <a:spAutoFit/>
          </a:bodyPr>
          <a:lstStyle/>
          <a:p>
            <a:pPr defTabSz="104908"/>
            <a:r>
              <a:rPr kumimoji="1" lang="ja-JP" altLang="en-US" sz="1100" dirty="0">
                <a:solidFill>
                  <a:schemeClr val="bg1"/>
                </a:solidFill>
                <a:latin typeface="HGPｺﾞｼｯｸE" panose="020B0900000000000000" pitchFamily="50" charset="-128"/>
                <a:ea typeface="HGPｺﾞｼｯｸE" panose="020B0900000000000000" pitchFamily="50" charset="-128"/>
              </a:rPr>
              <a:t>登録方法</a:t>
            </a:r>
            <a:endParaRPr kumimoji="1" lang="en-US" altLang="ja-JP" sz="1100" dirty="0">
              <a:solidFill>
                <a:schemeClr val="bg1"/>
              </a:solidFill>
              <a:latin typeface="HGPｺﾞｼｯｸE" panose="020B0900000000000000" pitchFamily="50" charset="-128"/>
              <a:ea typeface="HGPｺﾞｼｯｸE" panose="020B0900000000000000" pitchFamily="50" charset="-128"/>
            </a:endParaRPr>
          </a:p>
        </p:txBody>
      </p:sp>
      <p:sp>
        <p:nvSpPr>
          <p:cNvPr id="47" name="正方形/長方形 46">
            <a:extLst>
              <a:ext uri="{FF2B5EF4-FFF2-40B4-BE49-F238E27FC236}">
                <a16:creationId xmlns:a16="http://schemas.microsoft.com/office/drawing/2014/main" id="{F60D3F0F-4DE3-4F5B-AB0E-AE4A2652F7EC}"/>
              </a:ext>
            </a:extLst>
          </p:cNvPr>
          <p:cNvSpPr/>
          <p:nvPr/>
        </p:nvSpPr>
        <p:spPr>
          <a:xfrm>
            <a:off x="6538907" y="10402215"/>
            <a:ext cx="920733" cy="2309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審査番号</a:t>
            </a:r>
          </a:p>
        </p:txBody>
      </p:sp>
      <p:sp>
        <p:nvSpPr>
          <p:cNvPr id="25" name="テキスト ボックス 24">
            <a:extLst>
              <a:ext uri="{FF2B5EF4-FFF2-40B4-BE49-F238E27FC236}">
                <a16:creationId xmlns:a16="http://schemas.microsoft.com/office/drawing/2014/main" id="{EA08C418-3091-6E96-D255-EF58FD43D7F4}"/>
              </a:ext>
            </a:extLst>
          </p:cNvPr>
          <p:cNvSpPr txBox="1"/>
          <p:nvPr/>
        </p:nvSpPr>
        <p:spPr>
          <a:xfrm>
            <a:off x="1167835" y="6851718"/>
            <a:ext cx="5839363" cy="523220"/>
          </a:xfrm>
          <a:prstGeom prst="rect">
            <a:avLst/>
          </a:prstGeom>
          <a:noFill/>
        </p:spPr>
        <p:txBody>
          <a:bodyPr wrap="square">
            <a:spAutoFit/>
          </a:bodyPr>
          <a:lstStyle/>
          <a:p>
            <a:r>
              <a:rPr kumimoji="1" lang="ja-JP" altLang="en-US" sz="2800" b="1" dirty="0">
                <a:effectLst>
                  <a:outerShdw blurRad="38100" dist="38100" dir="2700000" algn="tl">
                    <a:srgbClr val="000000">
                      <a:alpha val="43137"/>
                    </a:srgbClr>
                  </a:outerShdw>
                </a:effectLst>
                <a:latin typeface="ＭＳ Ｐ明朝" panose="02020600040205080304" pitchFamily="18" charset="-128"/>
                <a:ea typeface="ＭＳ Ｐ明朝" panose="02020600040205080304" pitchFamily="18" charset="-128"/>
              </a:rPr>
              <a:t>「がん漢方 </a:t>
            </a:r>
            <a:r>
              <a:rPr kumimoji="1" lang="en-US" altLang="ja-JP" sz="2800" b="1" dirty="0">
                <a:effectLst>
                  <a:outerShdw blurRad="38100" dist="38100" dir="2700000" algn="tl">
                    <a:srgbClr val="000000">
                      <a:alpha val="43137"/>
                    </a:srgbClr>
                  </a:outerShdw>
                </a:effectLst>
                <a:latin typeface="ＭＳ Ｐ明朝" panose="02020600040205080304" pitchFamily="18" charset="-128"/>
                <a:ea typeface="ＭＳ Ｐ明朝" panose="02020600040205080304" pitchFamily="18" charset="-128"/>
              </a:rPr>
              <a:t>〜</a:t>
            </a:r>
            <a:r>
              <a:rPr kumimoji="1" lang="ja-JP" altLang="en-US" sz="2800" b="1" dirty="0">
                <a:effectLst>
                  <a:outerShdw blurRad="38100" dist="38100" dir="2700000" algn="tl">
                    <a:srgbClr val="000000">
                      <a:alpha val="43137"/>
                    </a:srgbClr>
                  </a:outerShdw>
                </a:effectLst>
                <a:latin typeface="ＭＳ Ｐ明朝" panose="02020600040205080304" pitchFamily="18" charset="-128"/>
                <a:ea typeface="ＭＳ Ｐ明朝" panose="02020600040205080304" pitchFamily="18" charset="-128"/>
              </a:rPr>
              <a:t>支持療法について</a:t>
            </a:r>
            <a:r>
              <a:rPr kumimoji="1" lang="en-US" altLang="ja-JP" sz="2800" b="1" dirty="0">
                <a:effectLst>
                  <a:outerShdw blurRad="38100" dist="38100" dir="2700000" algn="tl">
                    <a:srgbClr val="000000">
                      <a:alpha val="43137"/>
                    </a:srgbClr>
                  </a:outerShdw>
                </a:effectLst>
                <a:latin typeface="ＭＳ Ｐ明朝" panose="02020600040205080304" pitchFamily="18" charset="-128"/>
                <a:ea typeface="ＭＳ Ｐ明朝" panose="02020600040205080304" pitchFamily="18" charset="-128"/>
              </a:rPr>
              <a:t>〜</a:t>
            </a:r>
            <a:r>
              <a:rPr kumimoji="1" lang="ja-JP" altLang="en-US" sz="2800" b="1" dirty="0">
                <a:effectLst>
                  <a:outerShdw blurRad="38100" dist="38100" dir="2700000" algn="tl">
                    <a:srgbClr val="000000">
                      <a:alpha val="43137"/>
                    </a:srgbClr>
                  </a:outerShdw>
                </a:effectLst>
                <a:latin typeface="ＭＳ Ｐ明朝" panose="02020600040205080304" pitchFamily="18" charset="-128"/>
                <a:ea typeface="ＭＳ Ｐ明朝" panose="02020600040205080304" pitchFamily="18" charset="-128"/>
              </a:rPr>
              <a:t>」</a:t>
            </a:r>
          </a:p>
        </p:txBody>
      </p:sp>
      <p:sp>
        <p:nvSpPr>
          <p:cNvPr id="30" name="四角形: 角を丸くする 29">
            <a:extLst>
              <a:ext uri="{FF2B5EF4-FFF2-40B4-BE49-F238E27FC236}">
                <a16:creationId xmlns:a16="http://schemas.microsoft.com/office/drawing/2014/main" id="{E447E444-8337-4BDB-DBCF-5A550A3D94BA}"/>
              </a:ext>
            </a:extLst>
          </p:cNvPr>
          <p:cNvSpPr/>
          <p:nvPr/>
        </p:nvSpPr>
        <p:spPr>
          <a:xfrm>
            <a:off x="229731" y="8827058"/>
            <a:ext cx="7096866" cy="1086791"/>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5" name="テキスト ボックス 34">
            <a:extLst>
              <a:ext uri="{FF2B5EF4-FFF2-40B4-BE49-F238E27FC236}">
                <a16:creationId xmlns:a16="http://schemas.microsoft.com/office/drawing/2014/main" id="{9532E43F-3654-C50D-340E-CD03B7F0B9AE}"/>
              </a:ext>
            </a:extLst>
          </p:cNvPr>
          <p:cNvSpPr txBox="1"/>
          <p:nvPr/>
        </p:nvSpPr>
        <p:spPr>
          <a:xfrm>
            <a:off x="346636" y="8849304"/>
            <a:ext cx="7320353" cy="984885"/>
          </a:xfrm>
          <a:prstGeom prst="rect">
            <a:avLst/>
          </a:prstGeom>
          <a:noFill/>
        </p:spPr>
        <p:txBody>
          <a:bodyPr wrap="square" lIns="97139" rIns="97139" rtlCol="0">
            <a:spAutoFit/>
          </a:bodyPr>
          <a:lstStyle/>
          <a:p>
            <a:pPr defTabSz="104908"/>
            <a:r>
              <a:rPr kumimoji="1" lang="ja-JP" altLang="en-US" sz="950" b="1" dirty="0">
                <a:latin typeface="ＭＳ Ｐゴシック" panose="020B0600070205080204" pitchFamily="50" charset="-128"/>
                <a:ea typeface="ＭＳ Ｐゴシック" panose="020B0600070205080204" pitchFamily="50" charset="-128"/>
              </a:rPr>
              <a:t>本イベントに参加された方々の個人情報を以下の目的にご利用させていただく場合がございます。</a:t>
            </a:r>
          </a:p>
          <a:p>
            <a:pPr defTabSz="104908"/>
            <a:r>
              <a:rPr kumimoji="1" lang="ja-JP" altLang="en-US" sz="950" b="1" dirty="0">
                <a:latin typeface="ＭＳ Ｐゴシック" panose="020B0600070205080204" pitchFamily="50" charset="-128"/>
                <a:ea typeface="ＭＳ Ｐゴシック" panose="020B0600070205080204" pitchFamily="50" charset="-128"/>
              </a:rPr>
              <a:t>尚、個人情報につきましては、安全管理の為に必要な措置を講じ、適切に保管・管理を行います。</a:t>
            </a:r>
          </a:p>
          <a:p>
            <a:pPr defTabSz="104908"/>
            <a:r>
              <a:rPr kumimoji="1" lang="ja-JP" altLang="en-US" sz="950" b="1" dirty="0">
                <a:latin typeface="ＭＳ Ｐゴシック" panose="020B0600070205080204" pitchFamily="50" charset="-128"/>
                <a:ea typeface="ＭＳ Ｐゴシック" panose="020B0600070205080204" pitchFamily="50" charset="-128"/>
              </a:rPr>
              <a:t>①本イベント運営の為②本イベント開催に関する情報提供の為</a:t>
            </a:r>
            <a:endParaRPr kumimoji="1" lang="en-US" altLang="ja-JP" sz="950" b="1" dirty="0">
              <a:latin typeface="ＭＳ Ｐゴシック" panose="020B0600070205080204" pitchFamily="50" charset="-128"/>
              <a:ea typeface="ＭＳ Ｐゴシック" panose="020B0600070205080204" pitchFamily="50" charset="-128"/>
            </a:endParaRPr>
          </a:p>
          <a:p>
            <a:pPr defTabSz="104908"/>
            <a:endParaRPr kumimoji="1" lang="en-US" altLang="ja-JP" sz="950" b="1" dirty="0">
              <a:latin typeface="ＭＳ Ｐゴシック" panose="020B0600070205080204" pitchFamily="50" charset="-128"/>
              <a:ea typeface="ＭＳ Ｐゴシック" panose="020B0600070205080204" pitchFamily="50" charset="-128"/>
            </a:endParaRPr>
          </a:p>
          <a:p>
            <a:r>
              <a:rPr lang="en-US" altLang="ja-JP" sz="1000" dirty="0">
                <a:solidFill>
                  <a:srgbClr val="000000"/>
                </a:solidFill>
                <a:latin typeface="メイリオ" panose="020B0604030504040204" pitchFamily="50" charset="-128"/>
                <a:ea typeface="メイリオ" panose="020B0604030504040204" pitchFamily="50" charset="-128"/>
              </a:rPr>
              <a:t>【</a:t>
            </a:r>
            <a:r>
              <a:rPr lang="ja-JP" altLang="en-US" sz="1000" dirty="0">
                <a:solidFill>
                  <a:srgbClr val="000000"/>
                </a:solidFill>
                <a:latin typeface="メイリオ" panose="020B0604030504040204" pitchFamily="50" charset="-128"/>
                <a:ea typeface="メイリオ" panose="020B0604030504040204" pitchFamily="50" charset="-128"/>
              </a:rPr>
              <a:t>本講演会に関してのお問合せ</a:t>
            </a:r>
            <a:r>
              <a:rPr lang="en-US" altLang="ja-JP" sz="1000" dirty="0">
                <a:solidFill>
                  <a:srgbClr val="000000"/>
                </a:solidFill>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連絡先：株式会社ツムラ 大阪支店 大阪南営業所　小松　弘幸</a:t>
            </a:r>
          </a:p>
          <a:p>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Mail</a:t>
            </a:r>
            <a:r>
              <a:rPr lang="ja-JP" altLang="en-US" sz="1000" dirty="0">
                <a:latin typeface="メイリオ" panose="020B0604030504040204" pitchFamily="50" charset="-128"/>
                <a:ea typeface="メイリオ" panose="020B0604030504040204" pitchFamily="50" charset="-128"/>
              </a:rPr>
              <a:t>：</a:t>
            </a:r>
            <a:r>
              <a:rPr lang="en-US" altLang="ja-JP" sz="1000" b="1" dirty="0">
                <a:latin typeface="メイリオ" panose="020B0604030504040204" pitchFamily="50" charset="-128"/>
                <a:ea typeface="メイリオ" panose="020B0604030504040204" pitchFamily="50" charset="-128"/>
                <a:hlinkClick r:id="rId8"/>
              </a:rPr>
              <a:t>komatsu_hiroyuki@mail.tsumura.co.jp</a:t>
            </a:r>
            <a:r>
              <a:rPr kumimoji="1" lang="ja-JP" altLang="en-US" sz="950" b="1" dirty="0">
                <a:latin typeface="ＭＳ Ｐゴシック" panose="020B0600070205080204" pitchFamily="50" charset="-128"/>
                <a:ea typeface="ＭＳ Ｐゴシック" panose="020B0600070205080204" pitchFamily="50" charset="-128"/>
              </a:rPr>
              <a:t>　　</a:t>
            </a:r>
            <a:r>
              <a:rPr kumimoji="1" lang="en-US" altLang="ja-JP" sz="950" dirty="0">
                <a:latin typeface="Meiryo UI" panose="020B0604030504040204" pitchFamily="50" charset="-128"/>
                <a:ea typeface="Meiryo UI" panose="020B0604030504040204" pitchFamily="50" charset="-128"/>
              </a:rPr>
              <a:t>TEL</a:t>
            </a:r>
            <a:r>
              <a:rPr kumimoji="1" lang="ja-JP" altLang="en-US" sz="950" dirty="0">
                <a:latin typeface="Meiryo UI" panose="020B0604030504040204" pitchFamily="50" charset="-128"/>
                <a:ea typeface="Meiryo UI" panose="020B0604030504040204" pitchFamily="50" charset="-128"/>
              </a:rPr>
              <a:t>：</a:t>
            </a:r>
            <a:r>
              <a:rPr kumimoji="1" lang="en-US" altLang="ja-JP" sz="950" dirty="0">
                <a:latin typeface="Meiryo UI" panose="020B0604030504040204" pitchFamily="50" charset="-128"/>
                <a:ea typeface="Meiryo UI" panose="020B0604030504040204" pitchFamily="50" charset="-128"/>
              </a:rPr>
              <a:t>090-1699-6948</a:t>
            </a:r>
            <a:endParaRPr lang="ja-JP" altLang="en-US" sz="1000" dirty="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6956BF9F-6F1C-5203-8279-5D7A141F3447}"/>
              </a:ext>
            </a:extLst>
          </p:cNvPr>
          <p:cNvSpPr txBox="1"/>
          <p:nvPr/>
        </p:nvSpPr>
        <p:spPr>
          <a:xfrm>
            <a:off x="1605100" y="4845778"/>
            <a:ext cx="1739791" cy="307777"/>
          </a:xfrm>
          <a:prstGeom prst="rect">
            <a:avLst/>
          </a:prstGeom>
          <a:noFill/>
        </p:spPr>
        <p:txBody>
          <a:bodyPr vert="horz" wrap="square" rtlCol="0">
            <a:spAutoFit/>
          </a:bodyPr>
          <a:lstStyle/>
          <a:p>
            <a:r>
              <a:rPr kumimoji="1" lang="ja-JP" altLang="en-US" sz="1400" b="1" dirty="0">
                <a:latin typeface="ＭＳ Ｐ明朝" panose="02020600040205080304" pitchFamily="18" charset="-128"/>
                <a:ea typeface="ＭＳ Ｐ明朝" panose="02020600040205080304" pitchFamily="18" charset="-128"/>
              </a:rPr>
              <a:t>２０：００－２１：３０</a:t>
            </a:r>
            <a:endParaRPr kumimoji="1" lang="en-US" altLang="ja-JP" sz="1400" b="1" dirty="0">
              <a:latin typeface="ＭＳ Ｐ明朝" panose="02020600040205080304" pitchFamily="18" charset="-128"/>
              <a:ea typeface="ＭＳ Ｐ明朝" panose="02020600040205080304" pitchFamily="18" charset="-128"/>
            </a:endParaRPr>
          </a:p>
        </p:txBody>
      </p:sp>
      <p:pic>
        <p:nvPicPr>
          <p:cNvPr id="7" name="図 6">
            <a:extLst>
              <a:ext uri="{FF2B5EF4-FFF2-40B4-BE49-F238E27FC236}">
                <a16:creationId xmlns:a16="http://schemas.microsoft.com/office/drawing/2014/main" id="{04C0AFFF-D443-1405-F682-FFE426B156D1}"/>
              </a:ext>
            </a:extLst>
          </p:cNvPr>
          <p:cNvPicPr>
            <a:picLocks noChangeAspect="1"/>
          </p:cNvPicPr>
          <p:nvPr/>
        </p:nvPicPr>
        <p:blipFill>
          <a:blip r:embed="rId9"/>
          <a:stretch>
            <a:fillRect/>
          </a:stretch>
        </p:blipFill>
        <p:spPr>
          <a:xfrm>
            <a:off x="6376415" y="7831842"/>
            <a:ext cx="838763" cy="844976"/>
          </a:xfrm>
          <a:prstGeom prst="rect">
            <a:avLst/>
          </a:prstGeom>
        </p:spPr>
      </p:pic>
      <p:sp>
        <p:nvSpPr>
          <p:cNvPr id="14" name="正方形/長方形 13">
            <a:extLst>
              <a:ext uri="{FF2B5EF4-FFF2-40B4-BE49-F238E27FC236}">
                <a16:creationId xmlns:a16="http://schemas.microsoft.com/office/drawing/2014/main" id="{77691FC2-68AD-37EE-BDBB-25534C2A4B45}"/>
              </a:ext>
            </a:extLst>
          </p:cNvPr>
          <p:cNvSpPr/>
          <p:nvPr/>
        </p:nvSpPr>
        <p:spPr>
          <a:xfrm>
            <a:off x="748782" y="4088957"/>
            <a:ext cx="540000" cy="28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85382BE6-8263-1CFE-C0F2-BE8AA9F4A0EB}"/>
              </a:ext>
            </a:extLst>
          </p:cNvPr>
          <p:cNvSpPr txBox="1"/>
          <p:nvPr/>
        </p:nvSpPr>
        <p:spPr>
          <a:xfrm>
            <a:off x="665912" y="4084185"/>
            <a:ext cx="628698" cy="292388"/>
          </a:xfrm>
          <a:prstGeom prst="rect">
            <a:avLst/>
          </a:prstGeom>
          <a:solidFill>
            <a:schemeClr val="accent2">
              <a:lumMod val="40000"/>
              <a:lumOff val="60000"/>
            </a:schemeClr>
          </a:solidFill>
        </p:spPr>
        <p:txBody>
          <a:bodyPr vert="horz" wrap="none" rtlCol="0">
            <a:spAutoFit/>
          </a:bodyPr>
          <a:lstStyle/>
          <a:p>
            <a:pPr algn="ctr"/>
            <a:r>
              <a:rPr kumimoji="1" lang="ja-JP" altLang="en-US" sz="1300" b="1" dirty="0">
                <a:latin typeface="ＭＳ Ｐ明朝" panose="02020600040205080304" pitchFamily="18" charset="-128"/>
                <a:ea typeface="ＭＳ Ｐ明朝" panose="02020600040205080304" pitchFamily="18" charset="-128"/>
              </a:rPr>
              <a:t>司　会</a:t>
            </a:r>
            <a:endParaRPr kumimoji="1" lang="en-US" altLang="ja-JP" sz="1300" b="1" dirty="0">
              <a:latin typeface="ＭＳ Ｐ明朝" panose="02020600040205080304" pitchFamily="18" charset="-128"/>
              <a:ea typeface="ＭＳ Ｐ明朝" panose="02020600040205080304" pitchFamily="18" charset="-128"/>
            </a:endParaRPr>
          </a:p>
        </p:txBody>
      </p:sp>
      <p:sp>
        <p:nvSpPr>
          <p:cNvPr id="26" name="テキスト ボックス 25">
            <a:extLst>
              <a:ext uri="{FF2B5EF4-FFF2-40B4-BE49-F238E27FC236}">
                <a16:creationId xmlns:a16="http://schemas.microsoft.com/office/drawing/2014/main" id="{1905AF31-C337-6EBB-FDDA-A87B6DFEA0A8}"/>
              </a:ext>
            </a:extLst>
          </p:cNvPr>
          <p:cNvSpPr txBox="1"/>
          <p:nvPr/>
        </p:nvSpPr>
        <p:spPr>
          <a:xfrm>
            <a:off x="1351086" y="3879338"/>
            <a:ext cx="5629709" cy="525593"/>
          </a:xfrm>
          <a:prstGeom prst="rect">
            <a:avLst/>
          </a:prstGeom>
          <a:noFill/>
        </p:spPr>
        <p:txBody>
          <a:bodyPr wrap="square" lIns="97139" rIns="97139" rtlCol="0">
            <a:spAutoFit/>
          </a:bodyPr>
          <a:lstStyle/>
          <a:p>
            <a:pPr defTabSz="104908">
              <a:lnSpc>
                <a:spcPts val="4101"/>
              </a:lnSpc>
            </a:pPr>
            <a:r>
              <a:rPr kumimoji="1" lang="ja-JP" altLang="en-US" b="1" dirty="0">
                <a:latin typeface="ＭＳ Ｐ明朝" panose="02020600040205080304" pitchFamily="18" charset="-128"/>
                <a:ea typeface="ＭＳ Ｐ明朝" panose="02020600040205080304" pitchFamily="18" charset="-128"/>
              </a:rPr>
              <a:t>大阪市阿倍野区薬剤師会理事　東海 秀吉 先生</a:t>
            </a:r>
            <a:endParaRPr kumimoji="1" lang="en-US" altLang="ja-JP" b="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444579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87715" y="330345"/>
            <a:ext cx="6384246" cy="7906570"/>
          </a:xfrm>
          <a:ln w="38100">
            <a:solidFill>
              <a:schemeClr val="tx1"/>
            </a:solidFill>
          </a:ln>
        </p:spPr>
        <p:txBody>
          <a:bodyPr>
            <a:noAutofit/>
          </a:bodyPr>
          <a:lstStyle/>
          <a:p>
            <a:pPr marL="0" indent="0">
              <a:buNone/>
            </a:pPr>
            <a:endParaRPr lang="en-US" altLang="ja-JP" sz="1958" b="1" dirty="0">
              <a:latin typeface="+mn-ea"/>
            </a:endParaRPr>
          </a:p>
          <a:p>
            <a:pPr marL="0" indent="0">
              <a:buNone/>
            </a:pPr>
            <a:r>
              <a:rPr lang="en-US" altLang="ja-JP" sz="1470" b="1" dirty="0">
                <a:latin typeface="+mn-ea"/>
              </a:rPr>
              <a:t>【</a:t>
            </a:r>
            <a:r>
              <a:rPr lang="ja-JP" altLang="en-US" sz="1470" b="1" dirty="0">
                <a:latin typeface="+mn-ea"/>
              </a:rPr>
              <a:t>形式</a:t>
            </a:r>
            <a:r>
              <a:rPr lang="en-US" altLang="ja-JP" sz="1470" b="1" dirty="0">
                <a:latin typeface="+mn-ea"/>
              </a:rPr>
              <a:t>】</a:t>
            </a:r>
            <a:r>
              <a:rPr lang="en-US" altLang="ja-JP" sz="1469" b="1" dirty="0">
                <a:latin typeface="+mn-ea"/>
              </a:rPr>
              <a:t>web</a:t>
            </a:r>
            <a:r>
              <a:rPr lang="ja-JP" altLang="en-US" sz="1469" b="1" dirty="0">
                <a:latin typeface="+mn-ea"/>
              </a:rPr>
              <a:t>形式（配信は、</a:t>
            </a:r>
            <a:r>
              <a:rPr lang="en-US" altLang="ja-JP" sz="1469" b="1" dirty="0">
                <a:latin typeface="+mn-ea"/>
              </a:rPr>
              <a:t>Zoom</a:t>
            </a:r>
            <a:r>
              <a:rPr lang="ja-JP" altLang="en-US" sz="1469" b="1" dirty="0">
                <a:latin typeface="+mn-ea"/>
              </a:rPr>
              <a:t>による配信）</a:t>
            </a:r>
            <a:endParaRPr lang="en-US" altLang="ja-JP" sz="1469" b="1" dirty="0">
              <a:latin typeface="+mn-ea"/>
            </a:endParaRPr>
          </a:p>
          <a:p>
            <a:pPr marL="0" indent="0">
              <a:buNone/>
            </a:pPr>
            <a:r>
              <a:rPr lang="en-US" altLang="ja-JP" sz="1469" b="1" dirty="0">
                <a:latin typeface="+mn-ea"/>
              </a:rPr>
              <a:t>【</a:t>
            </a:r>
            <a:r>
              <a:rPr lang="ja-JP" altLang="en-US" sz="1469" b="1" dirty="0">
                <a:latin typeface="+mn-ea"/>
              </a:rPr>
              <a:t>事前参加登録</a:t>
            </a:r>
            <a:r>
              <a:rPr lang="en-US" altLang="ja-JP" sz="1469" b="1" dirty="0">
                <a:latin typeface="+mn-ea"/>
              </a:rPr>
              <a:t>】</a:t>
            </a:r>
          </a:p>
          <a:p>
            <a:pPr marL="0" indent="0">
              <a:buNone/>
            </a:pPr>
            <a:r>
              <a:rPr lang="ja-JP" altLang="en-US" sz="1469" b="1" dirty="0">
                <a:latin typeface="+mn-ea"/>
              </a:rPr>
              <a:t>　本セミナーは、事前登録制とさせていただきます。</a:t>
            </a:r>
            <a:endParaRPr lang="en-US" altLang="ja-JP" sz="1469" b="1" dirty="0">
              <a:latin typeface="+mn-ea"/>
            </a:endParaRPr>
          </a:p>
          <a:p>
            <a:pPr marL="0" indent="0">
              <a:buNone/>
            </a:pPr>
            <a:r>
              <a:rPr lang="ja-JP" altLang="en-US" sz="1469" b="1" dirty="0">
                <a:latin typeface="+mn-ea"/>
              </a:rPr>
              <a:t>　右記の二次元コードまたは下記</a:t>
            </a:r>
            <a:r>
              <a:rPr lang="en-US" altLang="ja-JP" sz="1469" b="1" dirty="0">
                <a:latin typeface="+mn-ea"/>
              </a:rPr>
              <a:t>URL</a:t>
            </a:r>
            <a:r>
              <a:rPr lang="ja-JP" altLang="en-US" sz="1469" b="1" dirty="0">
                <a:latin typeface="+mn-ea"/>
              </a:rPr>
              <a:t>からご登録下さい。</a:t>
            </a:r>
            <a:endParaRPr lang="en-US" altLang="ja-JP" sz="1469" b="1" dirty="0">
              <a:latin typeface="+mn-ea"/>
            </a:endParaRPr>
          </a:p>
          <a:p>
            <a:pPr marL="0" indent="0">
              <a:buNone/>
            </a:pPr>
            <a:r>
              <a:rPr lang="ja-JP" altLang="en-US" sz="1469" dirty="0">
                <a:solidFill>
                  <a:srgbClr val="0563C2"/>
                </a:solidFill>
                <a:latin typeface="SegoeUI"/>
              </a:rPr>
              <a:t>　</a:t>
            </a:r>
            <a:r>
              <a:rPr lang="en-US" altLang="ja-JP" sz="1200" dirty="0">
                <a:solidFill>
                  <a:srgbClr val="0563C2"/>
                </a:solidFill>
                <a:latin typeface="SegoeUI"/>
              </a:rPr>
              <a:t>https://us02web.zoom.us/webinar/register/WN_uhGpc159TyiRWc6njvY1RQ</a:t>
            </a:r>
          </a:p>
          <a:p>
            <a:pPr marL="0" indent="0">
              <a:buNone/>
            </a:pPr>
            <a:r>
              <a:rPr lang="ja-JP" altLang="en-US" sz="1469" dirty="0">
                <a:solidFill>
                  <a:srgbClr val="0563C2"/>
                </a:solidFill>
                <a:latin typeface="SegoeUI"/>
              </a:rPr>
              <a:t>　　　　　　　　　　　　　　　　　　　　　</a:t>
            </a:r>
            <a:endParaRPr lang="en-US" altLang="ja-JP" sz="1469" b="1" dirty="0">
              <a:latin typeface="+mn-ea"/>
            </a:endParaRPr>
          </a:p>
          <a:p>
            <a:pPr marL="0" indent="0">
              <a:buNone/>
            </a:pPr>
            <a:r>
              <a:rPr lang="en-US" altLang="ja-JP" sz="1469" b="1" dirty="0">
                <a:latin typeface="+mn-ea"/>
              </a:rPr>
              <a:t>【</a:t>
            </a:r>
            <a:r>
              <a:rPr lang="ja-JP" altLang="en-US" sz="1469" b="1" dirty="0">
                <a:latin typeface="+mn-ea"/>
              </a:rPr>
              <a:t>参加費について</a:t>
            </a:r>
            <a:r>
              <a:rPr lang="en-US" altLang="ja-JP" sz="1469" b="1" dirty="0">
                <a:latin typeface="+mn-ea"/>
              </a:rPr>
              <a:t>】</a:t>
            </a:r>
          </a:p>
          <a:p>
            <a:pPr marL="0" indent="0">
              <a:buNone/>
            </a:pPr>
            <a:r>
              <a:rPr lang="ja-JP" altLang="en-US" sz="1469" b="1" dirty="0">
                <a:latin typeface="+mn-ea"/>
              </a:rPr>
              <a:t>　①大阪市阿倍野区薬剤師会／東住吉区薬剤師会／住吉区薬剤師会／</a:t>
            </a:r>
            <a:endParaRPr lang="en-US" altLang="ja-JP" sz="1469" b="1" dirty="0">
              <a:latin typeface="+mn-ea"/>
            </a:endParaRPr>
          </a:p>
          <a:p>
            <a:pPr marL="0" indent="0">
              <a:buNone/>
            </a:pPr>
            <a:r>
              <a:rPr lang="ja-JP" altLang="en-US" sz="1469" b="1" dirty="0">
                <a:latin typeface="+mn-ea"/>
              </a:rPr>
              <a:t>　　平野区薬剤師会／西成区薬剤師会／住之江区薬剤師会／</a:t>
            </a:r>
            <a:endParaRPr lang="en-US" altLang="ja-JP" sz="1469" b="1" dirty="0">
              <a:latin typeface="+mn-ea"/>
            </a:endParaRPr>
          </a:p>
          <a:p>
            <a:pPr marL="0" indent="0">
              <a:buNone/>
            </a:pPr>
            <a:r>
              <a:rPr lang="ja-JP" altLang="en-US" sz="1469" b="1" dirty="0">
                <a:latin typeface="+mn-ea"/>
              </a:rPr>
              <a:t>　　生野区薬剤師会／浪速区薬剤師会／大正区薬剤師会／</a:t>
            </a:r>
            <a:endParaRPr lang="en-US" altLang="ja-JP" sz="1469" b="1" dirty="0">
              <a:latin typeface="+mn-ea"/>
            </a:endParaRPr>
          </a:p>
          <a:p>
            <a:pPr marL="0" indent="0">
              <a:buNone/>
            </a:pPr>
            <a:r>
              <a:rPr lang="ja-JP" altLang="en-US" sz="1469" b="1" dirty="0">
                <a:latin typeface="+mn-ea"/>
              </a:rPr>
              <a:t>　　東大阪市布施薬剤師会：無料</a:t>
            </a:r>
            <a:endParaRPr lang="en-US" altLang="ja-JP" sz="1469" b="1" dirty="0">
              <a:latin typeface="+mn-ea"/>
            </a:endParaRPr>
          </a:p>
          <a:p>
            <a:pPr marL="0" indent="0">
              <a:buNone/>
            </a:pPr>
            <a:r>
              <a:rPr lang="ja-JP" altLang="en-US" sz="1469" b="1" dirty="0">
                <a:latin typeface="+mn-ea"/>
              </a:rPr>
              <a:t>　②大阪府の上記以外の域薬剤師会会員： </a:t>
            </a:r>
            <a:r>
              <a:rPr lang="en-US" altLang="ja-JP" sz="1469" b="1" dirty="0">
                <a:latin typeface="+mn-ea"/>
              </a:rPr>
              <a:t>500</a:t>
            </a:r>
            <a:r>
              <a:rPr lang="ja-JP" altLang="en-US" sz="1469" b="1" dirty="0">
                <a:latin typeface="+mn-ea"/>
              </a:rPr>
              <a:t>円</a:t>
            </a:r>
          </a:p>
          <a:p>
            <a:pPr marL="0" indent="0">
              <a:buNone/>
            </a:pPr>
            <a:r>
              <a:rPr lang="ja-JP" altLang="en-US" sz="1469" b="1" dirty="0">
                <a:latin typeface="+mn-ea"/>
              </a:rPr>
              <a:t>　③大阪府薬剤師会本部会員と非会員：</a:t>
            </a:r>
            <a:r>
              <a:rPr lang="en-US" altLang="ja-JP" sz="1469" b="1" dirty="0">
                <a:latin typeface="+mn-ea"/>
              </a:rPr>
              <a:t>5000</a:t>
            </a:r>
            <a:r>
              <a:rPr lang="ja-JP" altLang="en-US" sz="1469" b="1" dirty="0">
                <a:latin typeface="+mn-ea"/>
              </a:rPr>
              <a:t>円</a:t>
            </a:r>
            <a:endParaRPr lang="en-US" altLang="ja-JP" sz="1469" b="1" dirty="0">
              <a:latin typeface="+mn-ea"/>
            </a:endParaRPr>
          </a:p>
          <a:p>
            <a:pPr marL="0" indent="0">
              <a:buNone/>
            </a:pPr>
            <a:r>
              <a:rPr lang="ja-JP" altLang="en-US" sz="1469" b="1" dirty="0">
                <a:latin typeface="+mn-ea"/>
              </a:rPr>
              <a:t>　　   事前登録のメールアドレスに参加費振込先をご連絡いたします。</a:t>
            </a:r>
            <a:r>
              <a:rPr lang="ja-JP" altLang="en-US" sz="1469" dirty="0">
                <a:solidFill>
                  <a:prstClr val="black"/>
                </a:solidFill>
                <a:effectLst>
                  <a:glow rad="228600">
                    <a:prstClr val="white">
                      <a:alpha val="40000"/>
                    </a:prstClr>
                  </a:glow>
                </a:effectLst>
                <a:latin typeface="メイリオ" panose="020B0604030504040204" pitchFamily="50" charset="-128"/>
                <a:ea typeface="メイリオ" panose="020B0604030504040204" pitchFamily="50" charset="-128"/>
              </a:rPr>
              <a:t>　</a:t>
            </a:r>
            <a:endParaRPr lang="ja-JP" altLang="en-US" sz="1469" b="1" dirty="0">
              <a:latin typeface="+mn-ea"/>
            </a:endParaRPr>
          </a:p>
          <a:p>
            <a:pPr marL="0" indent="0">
              <a:buNone/>
            </a:pPr>
            <a:r>
              <a:rPr lang="en-US" altLang="ja-JP" sz="1469" b="1" dirty="0">
                <a:latin typeface="+mn-ea"/>
              </a:rPr>
              <a:t>【</a:t>
            </a:r>
            <a:r>
              <a:rPr lang="ja-JP" altLang="en-US" sz="1469" b="1" dirty="0">
                <a:latin typeface="+mn-ea"/>
              </a:rPr>
              <a:t>研修単位</a:t>
            </a:r>
            <a:r>
              <a:rPr lang="en-US" altLang="ja-JP" sz="1469" b="1" dirty="0">
                <a:latin typeface="+mn-ea"/>
              </a:rPr>
              <a:t>】</a:t>
            </a:r>
          </a:p>
          <a:p>
            <a:pPr marL="0" indent="0">
              <a:buNone/>
            </a:pPr>
            <a:r>
              <a:rPr lang="ja-JP" altLang="en-US" sz="1469" b="1" dirty="0">
                <a:latin typeface="+mn-ea"/>
              </a:rPr>
              <a:t>　　　日本薬剤師研修センター受講認定：</a:t>
            </a:r>
            <a:r>
              <a:rPr lang="en-US" altLang="ja-JP" sz="1469" b="1" dirty="0">
                <a:latin typeface="+mn-ea"/>
              </a:rPr>
              <a:t>1 </a:t>
            </a:r>
            <a:r>
              <a:rPr lang="ja-JP" altLang="en-US" sz="1469" b="1" dirty="0">
                <a:latin typeface="+mn-ea"/>
              </a:rPr>
              <a:t>単位申請中</a:t>
            </a:r>
          </a:p>
          <a:p>
            <a:pPr marL="0" indent="0">
              <a:buNone/>
            </a:pPr>
            <a:r>
              <a:rPr lang="ja-JP" altLang="en-US" sz="1469" b="1" dirty="0">
                <a:latin typeface="+mn-ea"/>
              </a:rPr>
              <a:t>　　　</a:t>
            </a:r>
            <a:r>
              <a:rPr lang="en-US" altLang="ja-JP" sz="1469" b="1" dirty="0">
                <a:latin typeface="+mn-ea"/>
              </a:rPr>
              <a:t>※</a:t>
            </a:r>
            <a:r>
              <a:rPr lang="ja-JP" altLang="en-US" sz="1469" b="1" dirty="0">
                <a:latin typeface="+mn-ea"/>
              </a:rPr>
              <a:t>交付要件： </a:t>
            </a:r>
            <a:r>
              <a:rPr lang="en-US" altLang="ja-JP" sz="1469" b="1" u="sng" dirty="0">
                <a:latin typeface="+mn-ea"/>
              </a:rPr>
              <a:t>90 </a:t>
            </a:r>
            <a:r>
              <a:rPr lang="ja-JP" altLang="en-US" sz="1469" b="1" u="sng" dirty="0">
                <a:latin typeface="+mn-ea"/>
              </a:rPr>
              <a:t>分以上の視聴が必要</a:t>
            </a:r>
            <a:endParaRPr lang="ja-JP" altLang="en-US" sz="1469" b="1" dirty="0">
              <a:latin typeface="+mn-ea"/>
            </a:endParaRPr>
          </a:p>
          <a:p>
            <a:pPr marL="0" indent="0">
              <a:buNone/>
            </a:pPr>
            <a:r>
              <a:rPr lang="en-US" altLang="ja-JP" sz="1469" b="1" dirty="0">
                <a:latin typeface="+mn-ea"/>
              </a:rPr>
              <a:t>【</a:t>
            </a:r>
            <a:r>
              <a:rPr lang="ja-JP" altLang="en-US" sz="1469" b="1" dirty="0">
                <a:latin typeface="+mn-ea"/>
              </a:rPr>
              <a:t>日本薬剤師研修センターの受講認定の注意事項</a:t>
            </a:r>
            <a:r>
              <a:rPr lang="en-US" altLang="ja-JP" sz="1469" b="1" dirty="0">
                <a:latin typeface="+mn-ea"/>
              </a:rPr>
              <a:t>】</a:t>
            </a:r>
            <a:endParaRPr lang="ja-JP" altLang="en-US" sz="1469" b="1" dirty="0">
              <a:latin typeface="+mn-ea"/>
            </a:endParaRPr>
          </a:p>
          <a:p>
            <a:pPr marL="0" indent="0">
              <a:buNone/>
            </a:pPr>
            <a:r>
              <a:rPr lang="ja-JP" altLang="en-US" sz="1469" b="1" dirty="0">
                <a:latin typeface="+mn-ea"/>
              </a:rPr>
              <a:t>　日本薬剤師研修センターの受講認定には</a:t>
            </a:r>
            <a:r>
              <a:rPr lang="ja-JP" altLang="en-US" sz="1469" b="1" u="sng" dirty="0">
                <a:latin typeface="+mn-ea"/>
              </a:rPr>
              <a:t>研修会開始時間から</a:t>
            </a:r>
          </a:p>
          <a:p>
            <a:pPr marL="0" indent="0">
              <a:buNone/>
            </a:pPr>
            <a:r>
              <a:rPr lang="ja-JP" altLang="en-US" sz="1469" b="1" dirty="0">
                <a:latin typeface="+mn-ea"/>
              </a:rPr>
              <a:t>　</a:t>
            </a:r>
            <a:r>
              <a:rPr lang="ja-JP" altLang="en-US" sz="1469" b="1" u="sng" dirty="0">
                <a:latin typeface="+mn-ea"/>
              </a:rPr>
              <a:t>終了時間まで</a:t>
            </a:r>
            <a:r>
              <a:rPr lang="ja-JP" altLang="en-US" sz="1469" b="1" dirty="0">
                <a:latin typeface="+mn-ea"/>
              </a:rPr>
              <a:t>の視聴をお願いします。受講の遅刻・早退をされます</a:t>
            </a:r>
          </a:p>
          <a:p>
            <a:pPr marL="0" indent="0">
              <a:buNone/>
            </a:pPr>
            <a:r>
              <a:rPr lang="ja-JP" altLang="en-US" sz="1469" b="1" dirty="0">
                <a:latin typeface="+mn-ea"/>
              </a:rPr>
              <a:t>　と認定ができません。ご注意ください。</a:t>
            </a:r>
            <a:endParaRPr lang="en-US" altLang="ja-JP" sz="1469" b="1" dirty="0">
              <a:latin typeface="+mn-ea"/>
            </a:endParaRPr>
          </a:p>
          <a:p>
            <a:pPr marL="0" indent="0">
              <a:buNone/>
            </a:pPr>
            <a:r>
              <a:rPr lang="ja-JP" altLang="en-US" sz="1469" b="1" dirty="0">
                <a:latin typeface="+mn-ea"/>
              </a:rPr>
              <a:t>〇セミナー当日</a:t>
            </a:r>
          </a:p>
          <a:p>
            <a:pPr marL="0" indent="0">
              <a:buNone/>
            </a:pPr>
            <a:r>
              <a:rPr lang="ja-JP" altLang="en-US" sz="1469" b="1" dirty="0">
                <a:latin typeface="+mn-ea"/>
              </a:rPr>
              <a:t>　視聴用</a:t>
            </a:r>
            <a:r>
              <a:rPr lang="en-US" altLang="ja-JP" sz="1469" b="1" dirty="0">
                <a:latin typeface="+mn-ea"/>
              </a:rPr>
              <a:t>URL </a:t>
            </a:r>
            <a:r>
              <a:rPr lang="ja-JP" altLang="en-US" sz="1469" b="1" dirty="0">
                <a:latin typeface="+mn-ea"/>
              </a:rPr>
              <a:t>からアクセスし、ご視聴ください。</a:t>
            </a:r>
          </a:p>
          <a:p>
            <a:pPr marL="0" indent="0">
              <a:buNone/>
            </a:pPr>
            <a:r>
              <a:rPr lang="ja-JP" altLang="en-US" sz="1469" b="1" dirty="0">
                <a:latin typeface="+mn-ea"/>
              </a:rPr>
              <a:t>　＊ログイン開始時間</a:t>
            </a:r>
            <a:r>
              <a:rPr lang="en-US" altLang="ja-JP" sz="1469" b="1" dirty="0">
                <a:latin typeface="+mn-ea"/>
              </a:rPr>
              <a:t>19</a:t>
            </a:r>
            <a:r>
              <a:rPr lang="ja-JP" altLang="en-US" sz="1469" b="1" dirty="0">
                <a:latin typeface="+mn-ea"/>
              </a:rPr>
              <a:t>時</a:t>
            </a:r>
            <a:r>
              <a:rPr lang="en-US" altLang="ja-JP" sz="1469" b="1" dirty="0">
                <a:latin typeface="+mn-ea"/>
              </a:rPr>
              <a:t>45</a:t>
            </a:r>
            <a:r>
              <a:rPr lang="ja-JP" altLang="en-US" sz="1469" b="1" dirty="0">
                <a:latin typeface="+mn-ea"/>
              </a:rPr>
              <a:t>分～　＊講演開始時間</a:t>
            </a:r>
            <a:r>
              <a:rPr lang="en-US" altLang="ja-JP" sz="1469" b="1" dirty="0">
                <a:latin typeface="+mn-ea"/>
              </a:rPr>
              <a:t>20</a:t>
            </a:r>
            <a:r>
              <a:rPr lang="ja-JP" altLang="en-US" sz="1469" b="1" dirty="0">
                <a:latin typeface="+mn-ea"/>
              </a:rPr>
              <a:t>時</a:t>
            </a:r>
            <a:r>
              <a:rPr lang="en-US" altLang="ja-JP" sz="1469" b="1" dirty="0">
                <a:latin typeface="+mn-ea"/>
              </a:rPr>
              <a:t>00</a:t>
            </a:r>
            <a:r>
              <a:rPr lang="ja-JP" altLang="en-US" sz="1469" b="1" dirty="0">
                <a:latin typeface="+mn-ea"/>
              </a:rPr>
              <a:t>分～</a:t>
            </a:r>
            <a:endParaRPr lang="en-US" altLang="ja-JP" sz="1469" b="1" dirty="0">
              <a:latin typeface="+mn-ea"/>
            </a:endParaRPr>
          </a:p>
          <a:p>
            <a:pPr marL="0" indent="0">
              <a:buNone/>
            </a:pPr>
            <a:endParaRPr lang="en-US" altLang="ja-JP" sz="1469" b="1" dirty="0">
              <a:latin typeface="+mn-ea"/>
            </a:endParaRPr>
          </a:p>
          <a:p>
            <a:pPr marL="335748" indent="-335748">
              <a:buFont typeface="Wingdings" panose="05000000000000000000" pitchFamily="2" charset="2"/>
              <a:buChar char="Ø"/>
            </a:pPr>
            <a:r>
              <a:rPr lang="ja-JP" altLang="en-US" sz="1469" dirty="0"/>
              <a:t>本講演会は医療関係者の皆様に限りご参加頂くことが可能です。</a:t>
            </a:r>
            <a:endParaRPr lang="en-US" altLang="ja-JP" sz="1469" dirty="0"/>
          </a:p>
          <a:p>
            <a:pPr marL="335748" indent="-335748">
              <a:buFont typeface="Wingdings" panose="05000000000000000000" pitchFamily="2" charset="2"/>
              <a:buChar char="Ø"/>
            </a:pPr>
            <a:r>
              <a:rPr lang="ja-JP" altLang="en-US" sz="1469" dirty="0"/>
              <a:t>本講演会の内容（話される内容や投影される文字、写真、図、イラストなど）の無断での複製や転載等その他の二次利用はお控えください。</a:t>
            </a:r>
          </a:p>
          <a:p>
            <a:pPr marL="0" indent="0">
              <a:buNone/>
            </a:pPr>
            <a:endParaRPr lang="en-US" altLang="ja-JP" sz="1469" b="1" dirty="0">
              <a:latin typeface="+mn-ea"/>
            </a:endParaRPr>
          </a:p>
          <a:p>
            <a:pPr marL="0" indent="0">
              <a:buNone/>
            </a:pPr>
            <a:endParaRPr lang="en-US" altLang="ja-JP" sz="1469" b="1" dirty="0">
              <a:latin typeface="+mn-ea"/>
            </a:endParaRPr>
          </a:p>
          <a:p>
            <a:pPr marL="0" indent="0">
              <a:buNone/>
            </a:pPr>
            <a:endParaRPr lang="ja-JP" altLang="en-US" sz="1567" b="1" dirty="0"/>
          </a:p>
        </p:txBody>
      </p:sp>
      <p:sp>
        <p:nvSpPr>
          <p:cNvPr id="4" name="テキスト ボックス 3"/>
          <p:cNvSpPr txBox="1"/>
          <p:nvPr/>
        </p:nvSpPr>
        <p:spPr>
          <a:xfrm>
            <a:off x="587715" y="9218189"/>
            <a:ext cx="6384246" cy="1372812"/>
          </a:xfrm>
          <a:prstGeom prst="rect">
            <a:avLst/>
          </a:prstGeom>
          <a:noFill/>
          <a:ln w="38100">
            <a:solidFill>
              <a:schemeClr val="tx1"/>
            </a:solidFill>
          </a:ln>
        </p:spPr>
        <p:txBody>
          <a:bodyPr wrap="square" rtlCol="0">
            <a:spAutoFit/>
          </a:bodyPr>
          <a:lstStyle/>
          <a:p>
            <a:r>
              <a:rPr lang="en-US" altLang="ja-JP" sz="1664" b="1" dirty="0">
                <a:latin typeface="+mn-ea"/>
              </a:rPr>
              <a:t>【</a:t>
            </a:r>
            <a:r>
              <a:rPr lang="ja-JP" altLang="en-US" sz="1664" b="1" dirty="0">
                <a:latin typeface="+mn-ea"/>
              </a:rPr>
              <a:t>お問い合わせ先 </a:t>
            </a:r>
            <a:r>
              <a:rPr lang="en-US" altLang="ja-JP" sz="1664" b="1" dirty="0">
                <a:latin typeface="+mn-ea"/>
              </a:rPr>
              <a:t>】</a:t>
            </a:r>
          </a:p>
          <a:p>
            <a:r>
              <a:rPr lang="ja-JP" altLang="en-US" sz="1664" b="1" dirty="0">
                <a:latin typeface="+mn-ea"/>
              </a:rPr>
              <a:t>（一社）大阪市阿倍野区薬剤師会事務局　</a:t>
            </a:r>
            <a:r>
              <a:rPr lang="en-US" altLang="ja-JP" sz="1664" b="1" dirty="0">
                <a:latin typeface="+mn-ea"/>
              </a:rPr>
              <a:t>TEL 06-6626-3153</a:t>
            </a:r>
          </a:p>
          <a:p>
            <a:r>
              <a:rPr lang="ja-JP" altLang="en-US" sz="1664" b="1" dirty="0">
                <a:latin typeface="+mn-ea"/>
              </a:rPr>
              <a:t>（事務局業務時間　月～金 </a:t>
            </a:r>
            <a:r>
              <a:rPr lang="en-US" altLang="ja-JP" sz="1664" b="1" dirty="0">
                <a:latin typeface="+mn-ea"/>
              </a:rPr>
              <a:t>10:00</a:t>
            </a:r>
            <a:r>
              <a:rPr lang="ja-JP" altLang="en-US" sz="1664" b="1" dirty="0">
                <a:latin typeface="+mn-ea"/>
              </a:rPr>
              <a:t>～</a:t>
            </a:r>
            <a:r>
              <a:rPr lang="en-US" altLang="ja-JP" sz="1664" b="1" dirty="0">
                <a:latin typeface="+mn-ea"/>
              </a:rPr>
              <a:t>16:00</a:t>
            </a:r>
            <a:r>
              <a:rPr lang="ja-JP" altLang="en-US" sz="1664" b="1" dirty="0">
                <a:latin typeface="+mn-ea"/>
              </a:rPr>
              <a:t>　土 </a:t>
            </a:r>
            <a:r>
              <a:rPr lang="en-US" altLang="ja-JP" sz="1664" b="1" dirty="0">
                <a:latin typeface="+mn-ea"/>
              </a:rPr>
              <a:t>10:00</a:t>
            </a:r>
            <a:r>
              <a:rPr lang="ja-JP" altLang="en-US" sz="1664" b="1" dirty="0">
                <a:latin typeface="+mn-ea"/>
              </a:rPr>
              <a:t>～</a:t>
            </a:r>
            <a:r>
              <a:rPr lang="en-US" altLang="ja-JP" sz="1664" b="1" dirty="0">
                <a:latin typeface="+mn-ea"/>
              </a:rPr>
              <a:t>14:00</a:t>
            </a:r>
            <a:r>
              <a:rPr lang="ja-JP" altLang="en-US" sz="1664" b="1" dirty="0">
                <a:latin typeface="+mn-ea"/>
              </a:rPr>
              <a:t>）</a:t>
            </a:r>
            <a:endParaRPr lang="en-US" altLang="ja-JP" sz="1664" b="1" dirty="0">
              <a:latin typeface="+mn-ea"/>
            </a:endParaRPr>
          </a:p>
          <a:p>
            <a:r>
              <a:rPr lang="en-US" altLang="ja-JP" sz="1664" b="1" dirty="0">
                <a:latin typeface="+mn-ea"/>
              </a:rPr>
              <a:t>【</a:t>
            </a:r>
            <a:r>
              <a:rPr lang="ja-JP" altLang="en-US" sz="1664" b="1" dirty="0">
                <a:latin typeface="+mn-ea"/>
              </a:rPr>
              <a:t>当日接続不良時の連絡先 </a:t>
            </a:r>
            <a:r>
              <a:rPr lang="en-US" altLang="ja-JP" sz="1664" b="1" dirty="0">
                <a:latin typeface="+mn-ea"/>
              </a:rPr>
              <a:t>】</a:t>
            </a:r>
          </a:p>
          <a:p>
            <a:r>
              <a:rPr lang="en-US" altLang="ja-JP" sz="1664" b="1" dirty="0">
                <a:solidFill>
                  <a:srgbClr val="0070C0"/>
                </a:solidFill>
                <a:latin typeface="+mn-ea"/>
              </a:rPr>
              <a:t>   </a:t>
            </a:r>
            <a:r>
              <a:rPr lang="ja-JP" altLang="en-US" sz="1664" b="1" dirty="0">
                <a:latin typeface="+mn-ea"/>
              </a:rPr>
              <a:t>株式会社ツムラ　電話番号：</a:t>
            </a:r>
            <a:r>
              <a:rPr lang="en-US" altLang="ja-JP" sz="1664" b="1" dirty="0">
                <a:latin typeface="+mn-ea"/>
              </a:rPr>
              <a:t>090-1699-6948</a:t>
            </a:r>
            <a:r>
              <a:rPr lang="ja-JP" altLang="en-US" sz="1664" b="1" dirty="0">
                <a:latin typeface="+mn-ea"/>
              </a:rPr>
              <a:t>　担当者：小松</a:t>
            </a:r>
          </a:p>
        </p:txBody>
      </p:sp>
      <p:sp>
        <p:nvSpPr>
          <p:cNvPr id="5" name="正方形/長方形 4">
            <a:extLst>
              <a:ext uri="{FF2B5EF4-FFF2-40B4-BE49-F238E27FC236}">
                <a16:creationId xmlns:a16="http://schemas.microsoft.com/office/drawing/2014/main" id="{3A1423FA-82ED-9D22-4771-ADA37EBB6BA4}"/>
              </a:ext>
            </a:extLst>
          </p:cNvPr>
          <p:cNvSpPr/>
          <p:nvPr/>
        </p:nvSpPr>
        <p:spPr>
          <a:xfrm>
            <a:off x="5669280" y="925731"/>
            <a:ext cx="936299" cy="9123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 name="図 5">
            <a:extLst>
              <a:ext uri="{FF2B5EF4-FFF2-40B4-BE49-F238E27FC236}">
                <a16:creationId xmlns:a16="http://schemas.microsoft.com/office/drawing/2014/main" id="{DEAF63B7-578D-B3B2-F05E-5224DCFD163D}"/>
              </a:ext>
            </a:extLst>
          </p:cNvPr>
          <p:cNvPicPr>
            <a:picLocks noChangeAspect="1"/>
          </p:cNvPicPr>
          <p:nvPr/>
        </p:nvPicPr>
        <p:blipFill>
          <a:blip r:embed="rId2"/>
          <a:stretch>
            <a:fillRect/>
          </a:stretch>
        </p:blipFill>
        <p:spPr>
          <a:xfrm>
            <a:off x="5718047" y="967746"/>
            <a:ext cx="838763" cy="844976"/>
          </a:xfrm>
          <a:prstGeom prst="rect">
            <a:avLst/>
          </a:prstGeom>
        </p:spPr>
      </p:pic>
    </p:spTree>
    <p:extLst>
      <p:ext uri="{BB962C8B-B14F-4D97-AF65-F5344CB8AC3E}">
        <p14:creationId xmlns:p14="http://schemas.microsoft.com/office/powerpoint/2010/main" val="411574814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B7993"/>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2754</TotalTime>
  <Words>611</Words>
  <Application>Microsoft Office PowerPoint</Application>
  <PresentationFormat>ユーザー設定</PresentationFormat>
  <Paragraphs>70</Paragraphs>
  <Slides>2</Slides>
  <Notes>1</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HGPｺﾞｼｯｸE</vt:lpstr>
      <vt:lpstr>HGP明朝E</vt:lpstr>
      <vt:lpstr>Meiryo UI</vt:lpstr>
      <vt:lpstr>ＭＳ Ｐゴシック</vt:lpstr>
      <vt:lpstr>ＭＳ Ｐ明朝</vt:lpstr>
      <vt:lpstr>SegoeUI</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東名 印刷</dc:creator>
  <cp:lastModifiedBy>office@abeyaku.jp</cp:lastModifiedBy>
  <cp:revision>95</cp:revision>
  <cp:lastPrinted>2025-08-22T05:32:20Z</cp:lastPrinted>
  <dcterms:created xsi:type="dcterms:W3CDTF">2021-01-19T07:57:26Z</dcterms:created>
  <dcterms:modified xsi:type="dcterms:W3CDTF">2025-08-22T05:32:57Z</dcterms:modified>
</cp:coreProperties>
</file>