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Lst>
  <p:sldSz cx="7556500" cy="10693400"/>
  <p:notesSz cx="6888163" cy="10018713"/>
  <p:embeddedFontLst>
    <p:embeddedFont>
      <p:font typeface="HGP創英角ﾎﾟｯﾌﾟ体" panose="020B0600070205080204" charset="-128"/>
      <p:regular r:id="rId4"/>
    </p:embeddedFont>
    <p:embeddedFont>
      <p:font typeface="ADLaM Display" panose="02010000000000000000" pitchFamily="2" charset="0"/>
      <p:regular r:id="rId5"/>
    </p:embeddedFont>
    <p:embeddedFont>
      <p:font typeface="HG丸ｺﾞｼｯｸM-PRO" panose="020F0400000000000000" pitchFamily="50" charset="-128"/>
      <p:regular r:id="rId6"/>
    </p:embeddedFont>
    <p:embeddedFont>
      <p:font typeface="Meiryo UI" panose="020B0604030504040204" pitchFamily="50" charset="-128"/>
      <p:regular r:id="rId7"/>
      <p:bold r:id="rId8"/>
      <p:italic r:id="rId9"/>
      <p:boldItalic r:id="rId10"/>
    </p:embeddedFont>
    <p:embeddedFont>
      <p:font typeface="ＭＳ Ｐゴシック" panose="020B0600070205080204" pitchFamily="50" charset="-128"/>
      <p:regular r:id="rId11"/>
    </p:embeddedFont>
    <p:embeddedFont>
      <p:font typeface="Segoe UI" panose="020B0502040204020203"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561"/>
    <a:srgbClr val="F3826F"/>
    <a:srgbClr val="F5F3F8"/>
    <a:srgbClr val="98B954"/>
    <a:srgbClr val="EAEBF0"/>
    <a:srgbClr val="FFB961"/>
    <a:srgbClr val="E1EDEE"/>
    <a:srgbClr val="E0E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2485" autoAdjust="0"/>
  </p:normalViewPr>
  <p:slideViewPr>
    <p:cSldViewPr>
      <p:cViewPr varScale="1">
        <p:scale>
          <a:sx n="68" d="100"/>
          <a:sy n="68" d="100"/>
        </p:scale>
        <p:origin x="31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nippon-shinyaku-co-jp.zoom.us/webinar/register/WN_joitrzG2QB21592p6llrJg"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12">
            <a:extLst>
              <a:ext uri="{FF2B5EF4-FFF2-40B4-BE49-F238E27FC236}">
                <a16:creationId xmlns:a16="http://schemas.microsoft.com/office/drawing/2014/main" id="{9EA93091-2F8F-4A2B-7421-C75DA138E17E}"/>
              </a:ext>
            </a:extLst>
          </p:cNvPr>
          <p:cNvSpPr/>
          <p:nvPr/>
        </p:nvSpPr>
        <p:spPr>
          <a:xfrm>
            <a:off x="-18671" y="9707272"/>
            <a:ext cx="7593839" cy="1610334"/>
          </a:xfrm>
          <a:custGeom>
            <a:avLst/>
            <a:gdLst/>
            <a:ahLst/>
            <a:cxnLst/>
            <a:rect l="l" t="t" r="r" b="b"/>
            <a:pathLst>
              <a:path w="7593839" h="1531709">
                <a:moveTo>
                  <a:pt x="0" y="0"/>
                </a:moveTo>
                <a:lnTo>
                  <a:pt x="7593839" y="0"/>
                </a:lnTo>
                <a:lnTo>
                  <a:pt x="7593839" y="1531709"/>
                </a:lnTo>
                <a:lnTo>
                  <a:pt x="0" y="1531709"/>
                </a:lnTo>
                <a:lnTo>
                  <a:pt x="0" y="0"/>
                </a:lnTo>
                <a:close/>
              </a:path>
            </a:pathLst>
          </a:custGeom>
          <a:blipFill>
            <a:blip r:embed="rId2">
              <a:extLst>
                <a:ext uri="{96DAC541-7B7A-43D3-8B79-37D633B846F1}">
                  <asvg:svgBlip xmlns:asvg="http://schemas.microsoft.com/office/drawing/2016/SVG/main" r:embed="rId3"/>
                </a:ext>
              </a:extLst>
            </a:blip>
            <a:stretch>
              <a:fillRect t="-131739" b="-29472"/>
            </a:stretch>
          </a:blipFill>
        </p:spPr>
        <p:txBody>
          <a:bodyPr/>
          <a:lstStyle/>
          <a:p>
            <a:endParaRPr lang="ja-JP" altLang="en-US"/>
          </a:p>
        </p:txBody>
      </p:sp>
      <p:sp>
        <p:nvSpPr>
          <p:cNvPr id="60" name="テキスト ボックス 59">
            <a:extLst>
              <a:ext uri="{FF2B5EF4-FFF2-40B4-BE49-F238E27FC236}">
                <a16:creationId xmlns:a16="http://schemas.microsoft.com/office/drawing/2014/main" id="{F5FEEC52-6B14-8917-9EA1-04A23183F57A}"/>
              </a:ext>
            </a:extLst>
          </p:cNvPr>
          <p:cNvSpPr txBox="1"/>
          <p:nvPr/>
        </p:nvSpPr>
        <p:spPr>
          <a:xfrm>
            <a:off x="95391" y="7906630"/>
            <a:ext cx="7365716" cy="1713224"/>
          </a:xfrm>
          <a:prstGeom prst="rect">
            <a:avLst/>
          </a:prstGeom>
          <a:noFill/>
          <a:ln w="114300" cmpd="thinThick">
            <a:solidFill>
              <a:srgbClr val="F3826F"/>
            </a:solidFill>
          </a:ln>
        </p:spPr>
        <p:txBody>
          <a:bodyPr wrap="square" rtlCol="0">
            <a:spAutoFit/>
          </a:bodyPr>
          <a:lstStyle/>
          <a:p>
            <a:endParaRPr kumimoji="1" lang="ja-JP" altLang="en-US" dirty="0"/>
          </a:p>
        </p:txBody>
      </p:sp>
      <p:sp>
        <p:nvSpPr>
          <p:cNvPr id="56" name="正方形/長方形 55">
            <a:extLst>
              <a:ext uri="{FF2B5EF4-FFF2-40B4-BE49-F238E27FC236}">
                <a16:creationId xmlns:a16="http://schemas.microsoft.com/office/drawing/2014/main" id="{EDCF1812-39B5-7473-F258-CC18FCD5262F}"/>
              </a:ext>
            </a:extLst>
          </p:cNvPr>
          <p:cNvSpPr/>
          <p:nvPr/>
        </p:nvSpPr>
        <p:spPr>
          <a:xfrm>
            <a:off x="-34862" y="2151625"/>
            <a:ext cx="7593839" cy="5637443"/>
          </a:xfrm>
          <a:prstGeom prst="rect">
            <a:avLst/>
          </a:prstGeom>
          <a:solidFill>
            <a:schemeClr val="accent3">
              <a:lumMod val="40000"/>
              <a:lumOff val="60000"/>
              <a:alpha val="4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Freeform 12"/>
          <p:cNvSpPr/>
          <p:nvPr/>
        </p:nvSpPr>
        <p:spPr>
          <a:xfrm>
            <a:off x="-37339" y="-32987"/>
            <a:ext cx="7593839" cy="1610334"/>
          </a:xfrm>
          <a:custGeom>
            <a:avLst/>
            <a:gdLst/>
            <a:ahLst/>
            <a:cxnLst/>
            <a:rect l="l" t="t" r="r" b="b"/>
            <a:pathLst>
              <a:path w="7593839" h="1531709">
                <a:moveTo>
                  <a:pt x="0" y="0"/>
                </a:moveTo>
                <a:lnTo>
                  <a:pt x="7593839" y="0"/>
                </a:lnTo>
                <a:lnTo>
                  <a:pt x="7593839" y="1531709"/>
                </a:lnTo>
                <a:lnTo>
                  <a:pt x="0" y="1531709"/>
                </a:lnTo>
                <a:lnTo>
                  <a:pt x="0" y="0"/>
                </a:lnTo>
                <a:close/>
              </a:path>
            </a:pathLst>
          </a:custGeom>
          <a:blipFill>
            <a:blip r:embed="rId2">
              <a:extLst>
                <a:ext uri="{96DAC541-7B7A-43D3-8B79-37D633B846F1}">
                  <asvg:svgBlip xmlns:asvg="http://schemas.microsoft.com/office/drawing/2016/SVG/main" r:embed="rId3"/>
                </a:ext>
              </a:extLst>
            </a:blip>
            <a:stretch>
              <a:fillRect t="-131739" b="-29472"/>
            </a:stretch>
          </a:blipFill>
        </p:spPr>
        <p:txBody>
          <a:bodyPr/>
          <a:lstStyle/>
          <a:p>
            <a:endParaRPr lang="ja-JP" altLang="en-US"/>
          </a:p>
        </p:txBody>
      </p:sp>
      <p:sp>
        <p:nvSpPr>
          <p:cNvPr id="3" name="TextBox 3"/>
          <p:cNvSpPr txBox="1"/>
          <p:nvPr/>
        </p:nvSpPr>
        <p:spPr>
          <a:xfrm>
            <a:off x="459079" y="119487"/>
            <a:ext cx="6638341" cy="1312219"/>
          </a:xfrm>
          <a:prstGeom prst="rect">
            <a:avLst/>
          </a:prstGeom>
          <a:solidFill>
            <a:schemeClr val="bg1">
              <a:alpha val="79000"/>
            </a:schemeClr>
          </a:solidFill>
        </p:spPr>
        <p:txBody>
          <a:bodyPr wrap="square" lIns="0" tIns="0" rIns="0" bIns="0" rtlCol="0" anchor="ctr">
            <a:spAutoFit/>
          </a:bodyPr>
          <a:lstStyle/>
          <a:p>
            <a:pPr>
              <a:lnSpc>
                <a:spcPts val="5497"/>
              </a:lnSpc>
            </a:pPr>
            <a:r>
              <a:rPr lang="ja-JP" altLang="en-US" sz="3600" b="1" dirty="0">
                <a:ln w="12700" cmpd="sng">
                  <a:solidFill>
                    <a:schemeClr val="accent4"/>
                  </a:solidFill>
                  <a:prstDash val="solid"/>
                </a:ln>
                <a:solidFill>
                  <a:srgbClr val="2D3561"/>
                </a:solidFill>
                <a:latin typeface="HGP創英角ﾎﾟｯﾌﾟ体" panose="040B0A00000000000000" pitchFamily="50" charset="-128"/>
                <a:ea typeface="HGP創英角ﾎﾟｯﾌﾟ体" panose="040B0A00000000000000" pitchFamily="50" charset="-128"/>
                <a:cs typeface="ADLaM Display" panose="02010000000000000000" pitchFamily="2" charset="0"/>
                <a:sym typeface="Poppins Ultra-Bold"/>
              </a:rPr>
              <a:t>地域で考える</a:t>
            </a:r>
            <a:endParaRPr lang="en-US" altLang="ja-JP" sz="3600" b="1" dirty="0">
              <a:ln w="12700" cmpd="sng">
                <a:solidFill>
                  <a:schemeClr val="accent4"/>
                </a:solidFill>
                <a:prstDash val="solid"/>
              </a:ln>
              <a:solidFill>
                <a:srgbClr val="2D3561"/>
              </a:solidFill>
              <a:latin typeface="HGP創英角ﾎﾟｯﾌﾟ体" panose="040B0A00000000000000" pitchFamily="50" charset="-128"/>
              <a:ea typeface="HGP創英角ﾎﾟｯﾌﾟ体" panose="040B0A00000000000000" pitchFamily="50" charset="-128"/>
              <a:cs typeface="ADLaM Display" panose="02010000000000000000" pitchFamily="2" charset="0"/>
              <a:sym typeface="Poppins Ultra-Bold"/>
            </a:endParaRPr>
          </a:p>
          <a:p>
            <a:pPr>
              <a:lnSpc>
                <a:spcPts val="5497"/>
              </a:lnSpc>
            </a:pPr>
            <a:r>
              <a:rPr lang="ja-JP" altLang="en-US" sz="3600" b="1" dirty="0">
                <a:ln w="12700" cmpd="sng">
                  <a:solidFill>
                    <a:schemeClr val="accent4"/>
                  </a:solidFill>
                  <a:prstDash val="solid"/>
                </a:ln>
                <a:solidFill>
                  <a:srgbClr val="2D3561"/>
                </a:solidFill>
                <a:latin typeface="HGP創英角ﾎﾟｯﾌﾟ体" panose="040B0A00000000000000" pitchFamily="50" charset="-128"/>
                <a:ea typeface="HGP創英角ﾎﾟｯﾌﾟ体" panose="040B0A00000000000000" pitchFamily="50" charset="-128"/>
                <a:cs typeface="ADLaM Display" panose="02010000000000000000" pitchFamily="2" charset="0"/>
                <a:sym typeface="Poppins Ultra-Bold"/>
              </a:rPr>
              <a:t>悪性リンパ腫治療と薬剤師外来</a:t>
            </a:r>
            <a:endParaRPr lang="en-US" sz="3600" b="1" dirty="0">
              <a:ln w="12700" cmpd="sng">
                <a:solidFill>
                  <a:schemeClr val="accent4"/>
                </a:solidFill>
                <a:prstDash val="solid"/>
              </a:ln>
              <a:solidFill>
                <a:srgbClr val="2D3561"/>
              </a:solidFill>
              <a:latin typeface="HGP創英角ﾎﾟｯﾌﾟ体" panose="040B0A00000000000000" pitchFamily="50" charset="-128"/>
              <a:ea typeface="HGP創英角ﾎﾟｯﾌﾟ体" panose="040B0A00000000000000" pitchFamily="50" charset="-128"/>
              <a:cs typeface="ADLaM Display" panose="02010000000000000000" pitchFamily="2" charset="0"/>
              <a:sym typeface="Poppins Ultra-Bold"/>
            </a:endParaRPr>
          </a:p>
        </p:txBody>
      </p:sp>
      <p:sp>
        <p:nvSpPr>
          <p:cNvPr id="15" name="TextBox 4">
            <a:extLst>
              <a:ext uri="{FF2B5EF4-FFF2-40B4-BE49-F238E27FC236}">
                <a16:creationId xmlns:a16="http://schemas.microsoft.com/office/drawing/2014/main" id="{62EEC6F7-1A95-C673-76E2-8CF914051AC0}"/>
              </a:ext>
            </a:extLst>
          </p:cNvPr>
          <p:cNvSpPr txBox="1"/>
          <p:nvPr/>
        </p:nvSpPr>
        <p:spPr>
          <a:xfrm>
            <a:off x="1398323" y="2517369"/>
            <a:ext cx="7254588" cy="735201"/>
          </a:xfrm>
          <a:prstGeom prst="rect">
            <a:avLst/>
          </a:prstGeom>
        </p:spPr>
        <p:txBody>
          <a:bodyPr wrap="square" lIns="0" tIns="0" rIns="0" bIns="0" rtlCol="0" anchor="t">
            <a:spAutoFit/>
          </a:bodyPr>
          <a:lstStyle/>
          <a:p>
            <a:pPr>
              <a:lnSpc>
                <a:spcPts val="6664"/>
              </a:lnSpc>
            </a:pPr>
            <a:r>
              <a:rPr lang="ja-JP" altLang="en-US" sz="32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rPr>
              <a:t>南野 智 </a:t>
            </a:r>
            <a:r>
              <a:rPr lang="ja-JP" altLang="en-US" sz="24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rPr>
              <a:t>先生</a:t>
            </a:r>
            <a:r>
              <a:rPr lang="ja-JP" altLang="en-US" sz="32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rPr>
              <a:t> </a:t>
            </a:r>
            <a:r>
              <a:rPr lang="ja-JP" altLang="en-US" sz="16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rPr>
              <a:t>大阪鉄道病院　血液内科 副部長 </a:t>
            </a:r>
            <a:endParaRPr lang="ja-JP" altLang="en-US" sz="20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endParaRPr>
          </a:p>
        </p:txBody>
      </p:sp>
      <p:sp>
        <p:nvSpPr>
          <p:cNvPr id="44" name="TextBox 4">
            <a:extLst>
              <a:ext uri="{FF2B5EF4-FFF2-40B4-BE49-F238E27FC236}">
                <a16:creationId xmlns:a16="http://schemas.microsoft.com/office/drawing/2014/main" id="{0C51B1D2-1EF0-D9CD-4C50-2B9FCA3F01C5}"/>
              </a:ext>
            </a:extLst>
          </p:cNvPr>
          <p:cNvSpPr txBox="1"/>
          <p:nvPr/>
        </p:nvSpPr>
        <p:spPr>
          <a:xfrm>
            <a:off x="1398323" y="3222317"/>
            <a:ext cx="5798861" cy="1166986"/>
          </a:xfrm>
          <a:prstGeom prst="rect">
            <a:avLst/>
          </a:prstGeom>
        </p:spPr>
        <p:txBody>
          <a:bodyPr wrap="square" lIns="0" tIns="0" rIns="0" bIns="0" rtlCol="0" anchor="t">
            <a:spAutoFit/>
          </a:bodyPr>
          <a:lstStyle/>
          <a:p>
            <a:pPr marL="0" marR="0" lvl="0" indent="0" algn="l" defTabSz="914400" rtl="0" eaLnBrk="1" fontAlgn="auto" latinLnBrk="0" hangingPunct="1">
              <a:lnSpc>
                <a:spcPts val="6664"/>
              </a:lnSpc>
              <a:spcBef>
                <a:spcPts val="0"/>
              </a:spcBef>
              <a:spcAft>
                <a:spcPts val="0"/>
              </a:spcAft>
              <a:buClrTx/>
              <a:buSzTx/>
              <a:buFontTx/>
              <a:buNone/>
              <a:tabLst/>
              <a:defRPr/>
            </a:pPr>
            <a:r>
              <a:rPr lang="ja-JP" altLang="en-US" sz="32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rPr>
              <a:t>梅谷 亮介 </a:t>
            </a:r>
            <a:r>
              <a:rPr lang="ja-JP" altLang="en-US" sz="24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rPr>
              <a:t>先生</a:t>
            </a:r>
            <a:r>
              <a:rPr lang="ja-JP" altLang="en-US" sz="16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rPr>
              <a:t>大阪鉄道病院　薬剤部</a:t>
            </a:r>
            <a:endParaRPr lang="en-US" altLang="ja-JP" sz="16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endParaRPr>
          </a:p>
          <a:p>
            <a:r>
              <a:rPr kumimoji="0" lang="ja-JP" altLang="en-US" sz="2000" b="0" i="0" u="none" strike="noStrike" kern="1200" cap="none" spc="0" normalizeH="0" baseline="0" noProof="0" dirty="0">
                <a:ln>
                  <a:noFill/>
                </a:ln>
                <a:solidFill>
                  <a:srgbClr val="2D3561"/>
                </a:solidFill>
                <a:effectLst/>
                <a:uLnTx/>
                <a:uFillTx/>
                <a:latin typeface="ADLaM Display"/>
                <a:ea typeface="HGP創英角ﾎﾟｯﾌﾟ体"/>
                <a:cs typeface="ADLaM Display"/>
                <a:sym typeface="Tropika Script"/>
              </a:rPr>
              <a:t>　　　　　　　　　　　　　</a:t>
            </a:r>
            <a:endParaRPr lang="ja-JP" altLang="en-US" sz="20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endParaRPr>
          </a:p>
        </p:txBody>
      </p:sp>
      <p:sp>
        <p:nvSpPr>
          <p:cNvPr id="2" name="TextBox 4">
            <a:extLst>
              <a:ext uri="{FF2B5EF4-FFF2-40B4-BE49-F238E27FC236}">
                <a16:creationId xmlns:a16="http://schemas.microsoft.com/office/drawing/2014/main" id="{CAF96CFC-C90E-0AB0-102F-1FEE913490EF}"/>
              </a:ext>
            </a:extLst>
          </p:cNvPr>
          <p:cNvSpPr txBox="1"/>
          <p:nvPr/>
        </p:nvSpPr>
        <p:spPr>
          <a:xfrm>
            <a:off x="29214" y="1371490"/>
            <a:ext cx="4865164" cy="754694"/>
          </a:xfrm>
          <a:prstGeom prst="rect">
            <a:avLst/>
          </a:prstGeom>
        </p:spPr>
        <p:txBody>
          <a:bodyPr wrap="square" lIns="0" tIns="0" rIns="0" bIns="0" rtlCol="0" anchor="t">
            <a:spAutoFit/>
          </a:bodyPr>
          <a:lstStyle/>
          <a:p>
            <a:pPr algn="ctr">
              <a:lnSpc>
                <a:spcPts val="6664"/>
              </a:lnSpc>
            </a:pPr>
            <a:r>
              <a:rPr lang="en-US" altLang="ja-JP" sz="2000" dirty="0">
                <a:solidFill>
                  <a:srgbClr val="98B954"/>
                </a:solidFill>
                <a:latin typeface="ADLaM Display" panose="02010000000000000000" pitchFamily="2" charset="0"/>
                <a:ea typeface="ADLaM Display" panose="02010000000000000000" pitchFamily="2" charset="0"/>
                <a:cs typeface="ADLaM Display" panose="02010000000000000000" pitchFamily="2" charset="0"/>
                <a:sym typeface="Tropika Script"/>
              </a:rPr>
              <a:t> 2025</a:t>
            </a:r>
            <a:r>
              <a:rPr lang="en-US" altLang="ja-JP" sz="2400" dirty="0">
                <a:solidFill>
                  <a:srgbClr val="98B954"/>
                </a:solidFill>
                <a:latin typeface="ADLaM Display" panose="02010000000000000000" pitchFamily="2" charset="0"/>
                <a:ea typeface="ADLaM Display" panose="02010000000000000000" pitchFamily="2" charset="0"/>
                <a:cs typeface="ADLaM Display" panose="02010000000000000000" pitchFamily="2" charset="0"/>
                <a:sym typeface="Tropika Script"/>
              </a:rPr>
              <a:t>.</a:t>
            </a:r>
            <a:r>
              <a:rPr lang="en-US" altLang="ja-JP" sz="3200" dirty="0">
                <a:solidFill>
                  <a:srgbClr val="98B954"/>
                </a:solidFill>
                <a:latin typeface="ADLaM Display" panose="02010000000000000000" pitchFamily="2" charset="0"/>
                <a:ea typeface="ADLaM Display" panose="02010000000000000000" pitchFamily="2" charset="0"/>
                <a:cs typeface="ADLaM Display" panose="02010000000000000000" pitchFamily="2" charset="0"/>
                <a:sym typeface="Tropika Script"/>
              </a:rPr>
              <a:t>11.12</a:t>
            </a:r>
            <a:r>
              <a:rPr lang="en-US" altLang="ja-JP" sz="2400" dirty="0">
                <a:solidFill>
                  <a:srgbClr val="98B954"/>
                </a:solidFill>
                <a:latin typeface="ADLaM Display" panose="02010000000000000000" pitchFamily="2" charset="0"/>
                <a:ea typeface="ADLaM Display" panose="02010000000000000000" pitchFamily="2" charset="0"/>
                <a:cs typeface="ADLaM Display" panose="02010000000000000000" pitchFamily="2" charset="0"/>
                <a:sym typeface="Tropika Script"/>
              </a:rPr>
              <a:t> (Wed) </a:t>
            </a:r>
            <a:r>
              <a:rPr lang="en-US" altLang="ja-JP" sz="3600" dirty="0">
                <a:solidFill>
                  <a:srgbClr val="98B954"/>
                </a:solidFill>
                <a:latin typeface="ADLaM Display" panose="02010000000000000000" pitchFamily="2" charset="0"/>
                <a:ea typeface="ADLaM Display" panose="02010000000000000000" pitchFamily="2" charset="0"/>
                <a:cs typeface="ADLaM Display" panose="02010000000000000000" pitchFamily="2" charset="0"/>
                <a:sym typeface="Tropika Script"/>
              </a:rPr>
              <a:t>19</a:t>
            </a:r>
            <a:r>
              <a:rPr lang="en-US" altLang="ja-JP" sz="2400" dirty="0">
                <a:solidFill>
                  <a:srgbClr val="98B954"/>
                </a:solidFill>
                <a:latin typeface="ADLaM Display" panose="02010000000000000000" pitchFamily="2" charset="0"/>
                <a:ea typeface="ADLaM Display" panose="02010000000000000000" pitchFamily="2" charset="0"/>
                <a:cs typeface="ADLaM Display" panose="02010000000000000000" pitchFamily="2" charset="0"/>
                <a:sym typeface="Tropika Script"/>
              </a:rPr>
              <a:t>:00-20:30</a:t>
            </a:r>
            <a:r>
              <a:rPr lang="ja-JP" altLang="en-US" sz="2400" dirty="0">
                <a:solidFill>
                  <a:srgbClr val="98B954"/>
                </a:solidFill>
                <a:latin typeface="ADLaM Display" panose="02010000000000000000" pitchFamily="2" charset="0"/>
                <a:ea typeface="ADLaM Display" panose="02010000000000000000" pitchFamily="2" charset="0"/>
                <a:cs typeface="ADLaM Display" panose="02010000000000000000" pitchFamily="2" charset="0"/>
                <a:sym typeface="Tropika Script"/>
              </a:rPr>
              <a:t>　</a:t>
            </a:r>
            <a:endParaRPr lang="en-US" altLang="ja-JP" sz="2400" dirty="0">
              <a:solidFill>
                <a:srgbClr val="98B954"/>
              </a:solidFill>
              <a:latin typeface="ADLaM Display" panose="02010000000000000000" pitchFamily="2" charset="0"/>
              <a:ea typeface="ADLaM Display" panose="02010000000000000000" pitchFamily="2" charset="0"/>
              <a:cs typeface="ADLaM Display" panose="02010000000000000000" pitchFamily="2" charset="0"/>
              <a:sym typeface="Tropika Script"/>
            </a:endParaRPr>
          </a:p>
        </p:txBody>
      </p:sp>
      <p:sp>
        <p:nvSpPr>
          <p:cNvPr id="4" name="TextBox 4">
            <a:extLst>
              <a:ext uri="{FF2B5EF4-FFF2-40B4-BE49-F238E27FC236}">
                <a16:creationId xmlns:a16="http://schemas.microsoft.com/office/drawing/2014/main" id="{0523DEE6-C810-8AEB-4438-60651AABC935}"/>
              </a:ext>
            </a:extLst>
          </p:cNvPr>
          <p:cNvSpPr txBox="1"/>
          <p:nvPr/>
        </p:nvSpPr>
        <p:spPr>
          <a:xfrm>
            <a:off x="729198" y="4267712"/>
            <a:ext cx="7254588" cy="984885"/>
          </a:xfrm>
          <a:prstGeom prst="rect">
            <a:avLst/>
          </a:prstGeom>
        </p:spPr>
        <p:txBody>
          <a:bodyPr wrap="square" lIns="0" tIns="0" rIns="0" bIns="0" rtlCol="0" anchor="t">
            <a:spAutoFit/>
          </a:bodyPr>
          <a:lstStyle/>
          <a:p>
            <a:pPr algn="ctr"/>
            <a:r>
              <a:rPr lang="ja-JP" altLang="en-US" sz="32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rPr>
              <a:t>「薬剤師外来の未来像</a:t>
            </a:r>
            <a:endParaRPr lang="en-US" altLang="ja-JP" sz="32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endParaRPr>
          </a:p>
          <a:p>
            <a:pPr algn="ctr"/>
            <a:r>
              <a:rPr lang="ja-JP" altLang="en-US" sz="32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rPr>
              <a:t>～広がる役割と実践への挑戦～」</a:t>
            </a:r>
          </a:p>
        </p:txBody>
      </p:sp>
      <p:sp>
        <p:nvSpPr>
          <p:cNvPr id="5" name="TextBox 4">
            <a:extLst>
              <a:ext uri="{FF2B5EF4-FFF2-40B4-BE49-F238E27FC236}">
                <a16:creationId xmlns:a16="http://schemas.microsoft.com/office/drawing/2014/main" id="{EBB881BC-1EED-FFE6-6866-D36420FD2BFC}"/>
              </a:ext>
            </a:extLst>
          </p:cNvPr>
          <p:cNvSpPr txBox="1"/>
          <p:nvPr/>
        </p:nvSpPr>
        <p:spPr>
          <a:xfrm>
            <a:off x="8570" y="7049899"/>
            <a:ext cx="8695845" cy="735201"/>
          </a:xfrm>
          <a:prstGeom prst="rect">
            <a:avLst/>
          </a:prstGeom>
        </p:spPr>
        <p:txBody>
          <a:bodyPr wrap="square" lIns="0" tIns="0" rIns="0" bIns="0" rtlCol="0" anchor="t">
            <a:spAutoFit/>
          </a:bodyPr>
          <a:lstStyle/>
          <a:p>
            <a:pPr algn="ctr">
              <a:lnSpc>
                <a:spcPts val="6664"/>
              </a:lnSpc>
            </a:pPr>
            <a:r>
              <a:rPr lang="ja-JP" altLang="en-US" sz="32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rPr>
              <a:t>「</a:t>
            </a:r>
            <a:r>
              <a:rPr lang="en-US" altLang="ja-JP" sz="3200" dirty="0">
                <a:solidFill>
                  <a:srgbClr val="2D3561"/>
                </a:solidFill>
                <a:latin typeface="ADLaM Display" panose="02010000000000000000" pitchFamily="2" charset="0"/>
                <a:ea typeface="ADLaM Display" panose="02010000000000000000" pitchFamily="2" charset="0"/>
                <a:cs typeface="ADLaM Display" panose="02010000000000000000" pitchFamily="2" charset="0"/>
                <a:sym typeface="Tropika Script"/>
              </a:rPr>
              <a:t>B</a:t>
            </a:r>
            <a:r>
              <a:rPr lang="ja-JP" altLang="en-US" sz="32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rPr>
              <a:t>細胞リンパ腫治療 </a:t>
            </a:r>
            <a:r>
              <a:rPr lang="en-US" altLang="ja-JP" sz="3200" dirty="0">
                <a:solidFill>
                  <a:srgbClr val="2D3561"/>
                </a:solidFill>
                <a:latin typeface="ADLaM Display" panose="02010000000000000000" pitchFamily="2" charset="0"/>
                <a:ea typeface="ADLaM Display" panose="02010000000000000000" pitchFamily="2" charset="0"/>
                <a:cs typeface="ADLaM Display" panose="02010000000000000000" pitchFamily="2" charset="0"/>
                <a:sym typeface="Tropika Script"/>
              </a:rPr>
              <a:t>up-to-date</a:t>
            </a:r>
            <a:r>
              <a:rPr lang="ja-JP" altLang="en-US" sz="32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rPr>
              <a:t>」</a:t>
            </a:r>
          </a:p>
        </p:txBody>
      </p:sp>
      <p:sp>
        <p:nvSpPr>
          <p:cNvPr id="6" name="TextBox 4">
            <a:extLst>
              <a:ext uri="{FF2B5EF4-FFF2-40B4-BE49-F238E27FC236}">
                <a16:creationId xmlns:a16="http://schemas.microsoft.com/office/drawing/2014/main" id="{DF9E8EA5-3F23-9E0E-C68E-F5F896E53D4F}"/>
              </a:ext>
            </a:extLst>
          </p:cNvPr>
          <p:cNvSpPr txBox="1"/>
          <p:nvPr/>
        </p:nvSpPr>
        <p:spPr>
          <a:xfrm>
            <a:off x="1365902" y="5678299"/>
            <a:ext cx="7254588" cy="735201"/>
          </a:xfrm>
          <a:prstGeom prst="rect">
            <a:avLst/>
          </a:prstGeom>
        </p:spPr>
        <p:txBody>
          <a:bodyPr wrap="square" lIns="0" tIns="0" rIns="0" bIns="0" rtlCol="0" anchor="t">
            <a:spAutoFit/>
          </a:bodyPr>
          <a:lstStyle/>
          <a:p>
            <a:pPr>
              <a:lnSpc>
                <a:spcPts val="6664"/>
              </a:lnSpc>
            </a:pPr>
            <a:r>
              <a:rPr lang="ja-JP" altLang="en-US" sz="32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rPr>
              <a:t>高 起良 </a:t>
            </a:r>
            <a:r>
              <a:rPr lang="ja-JP" altLang="en-US" sz="24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rPr>
              <a:t>先生</a:t>
            </a:r>
            <a:r>
              <a:rPr lang="ja-JP" altLang="en-US" sz="32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rPr>
              <a:t> </a:t>
            </a:r>
            <a:r>
              <a:rPr lang="ja-JP" altLang="en-US" sz="16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rPr>
              <a:t>大阪鉄道病院 血液内科 部長</a:t>
            </a:r>
            <a:endParaRPr lang="ja-JP" altLang="en-US" sz="20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endParaRPr>
          </a:p>
        </p:txBody>
      </p:sp>
      <p:sp>
        <p:nvSpPr>
          <p:cNvPr id="10" name="TextBox 4">
            <a:extLst>
              <a:ext uri="{FF2B5EF4-FFF2-40B4-BE49-F238E27FC236}">
                <a16:creationId xmlns:a16="http://schemas.microsoft.com/office/drawing/2014/main" id="{9BD94022-1F98-45D3-E59A-B453FC786B31}"/>
              </a:ext>
            </a:extLst>
          </p:cNvPr>
          <p:cNvSpPr txBox="1"/>
          <p:nvPr/>
        </p:nvSpPr>
        <p:spPr>
          <a:xfrm>
            <a:off x="1365902" y="6390940"/>
            <a:ext cx="7254588" cy="735201"/>
          </a:xfrm>
          <a:prstGeom prst="rect">
            <a:avLst/>
          </a:prstGeom>
        </p:spPr>
        <p:txBody>
          <a:bodyPr wrap="square" lIns="0" tIns="0" rIns="0" bIns="0" rtlCol="0" anchor="t">
            <a:spAutoFit/>
          </a:bodyPr>
          <a:lstStyle/>
          <a:p>
            <a:pPr>
              <a:lnSpc>
                <a:spcPts val="6664"/>
              </a:lnSpc>
            </a:pPr>
            <a:r>
              <a:rPr lang="ja-JP" altLang="en-US" sz="32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rPr>
              <a:t>藤 重夫 </a:t>
            </a:r>
            <a:r>
              <a:rPr lang="ja-JP" altLang="en-US" sz="24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rPr>
              <a:t>先生</a:t>
            </a:r>
            <a:r>
              <a:rPr lang="ja-JP" altLang="en-US" sz="32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rPr>
              <a:t> </a:t>
            </a:r>
            <a:r>
              <a:rPr lang="ja-JP" altLang="en-US" sz="16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rPr>
              <a:t>大阪国際がんセンター血液内科 副部長</a:t>
            </a:r>
            <a:endParaRPr lang="ja-JP" altLang="en-US" sz="2000" dirty="0">
              <a:solidFill>
                <a:srgbClr val="2D3561"/>
              </a:solidFill>
              <a:latin typeface="ADLaM Display" panose="02010000000000000000" pitchFamily="2" charset="0"/>
              <a:ea typeface="HGP創英角ﾎﾟｯﾌﾟ体" panose="040B0A00000000000000" pitchFamily="50" charset="-128"/>
              <a:cs typeface="ADLaM Display" panose="02010000000000000000" pitchFamily="2" charset="0"/>
              <a:sym typeface="Tropika Script"/>
            </a:endParaRPr>
          </a:p>
        </p:txBody>
      </p:sp>
      <p:sp>
        <p:nvSpPr>
          <p:cNvPr id="22" name="テキスト ボックス 21">
            <a:extLst>
              <a:ext uri="{FF2B5EF4-FFF2-40B4-BE49-F238E27FC236}">
                <a16:creationId xmlns:a16="http://schemas.microsoft.com/office/drawing/2014/main" id="{67910EB3-B8EE-2605-6E38-6A29527D46C4}"/>
              </a:ext>
            </a:extLst>
          </p:cNvPr>
          <p:cNvSpPr txBox="1"/>
          <p:nvPr/>
        </p:nvSpPr>
        <p:spPr>
          <a:xfrm>
            <a:off x="8570" y="2171390"/>
            <a:ext cx="2331087" cy="369332"/>
          </a:xfrm>
          <a:prstGeom prst="rect">
            <a:avLst/>
          </a:prstGeom>
          <a:solidFill>
            <a:srgbClr val="F3826F"/>
          </a:solidFill>
          <a:ln>
            <a:noFill/>
          </a:ln>
        </p:spPr>
        <p:txBody>
          <a:bodyPr wrap="none" rtlCol="0">
            <a:spAutoFit/>
          </a:bodyPr>
          <a:lstStyle/>
          <a:p>
            <a:r>
              <a:rPr kumimoji="1" lang="ja-JP" altLang="en-US" dirty="0">
                <a:solidFill>
                  <a:schemeClr val="bg1"/>
                </a:solidFill>
                <a:latin typeface="HGP創英角ﾎﾟｯﾌﾟ体" panose="040B0A00000000000000" pitchFamily="50" charset="-128"/>
                <a:ea typeface="HGP創英角ﾎﾟｯﾌﾟ体" panose="040B0A00000000000000" pitchFamily="50" charset="-128"/>
                <a:cs typeface="ADLaM Display" panose="02010000000000000000" pitchFamily="2" charset="0"/>
              </a:rPr>
              <a:t>講演</a:t>
            </a:r>
            <a:r>
              <a:rPr kumimoji="1" lang="en-US" altLang="ja-JP" dirty="0">
                <a:solidFill>
                  <a:schemeClr val="bg1"/>
                </a:solidFill>
                <a:latin typeface="HGP創英角ﾎﾟｯﾌﾟ体" panose="040B0A00000000000000" pitchFamily="50" charset="-128"/>
                <a:ea typeface="HGP創英角ﾎﾟｯﾌﾟ体" panose="040B0A00000000000000" pitchFamily="50" charset="-128"/>
                <a:cs typeface="ADLaM Display" panose="02010000000000000000" pitchFamily="2" charset="0"/>
              </a:rPr>
              <a:t>Ⅰ</a:t>
            </a:r>
            <a:r>
              <a:rPr kumimoji="1" lang="ja-JP" altLang="en-US" dirty="0">
                <a:solidFill>
                  <a:schemeClr val="bg1"/>
                </a:solidFill>
                <a:latin typeface="HGP創英角ﾎﾟｯﾌﾟ体" panose="040B0A00000000000000" pitchFamily="50" charset="-128"/>
                <a:ea typeface="HGP創英角ﾎﾟｯﾌﾟ体" panose="040B0A00000000000000" pitchFamily="50" charset="-128"/>
                <a:cs typeface="ADLaM Display" panose="02010000000000000000" pitchFamily="2" charset="0"/>
              </a:rPr>
              <a:t>　</a:t>
            </a:r>
            <a:r>
              <a:rPr kumimoji="1" lang="en-US" altLang="ja-JP"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19:00-19:45</a:t>
            </a:r>
            <a:endParaRPr kumimoji="1" lang="ja-JP" altLang="en-US" b="1" dirty="0">
              <a:solidFill>
                <a:schemeClr val="bg1"/>
              </a:solidFill>
              <a:latin typeface="ADLaM Display" panose="02010000000000000000" pitchFamily="2" charset="0"/>
              <a:ea typeface="Meiryo UI" panose="020B0604030504040204" pitchFamily="50" charset="-128"/>
              <a:cs typeface="ADLaM Display" panose="02010000000000000000" pitchFamily="2" charset="0"/>
            </a:endParaRPr>
          </a:p>
        </p:txBody>
      </p:sp>
      <p:sp>
        <p:nvSpPr>
          <p:cNvPr id="48" name="テキスト ボックス 47">
            <a:extLst>
              <a:ext uri="{FF2B5EF4-FFF2-40B4-BE49-F238E27FC236}">
                <a16:creationId xmlns:a16="http://schemas.microsoft.com/office/drawing/2014/main" id="{1D2CF713-2AF5-9870-0EC1-B883A75974E9}"/>
              </a:ext>
            </a:extLst>
          </p:cNvPr>
          <p:cNvSpPr txBox="1"/>
          <p:nvPr/>
        </p:nvSpPr>
        <p:spPr>
          <a:xfrm>
            <a:off x="-22085" y="5370159"/>
            <a:ext cx="2356735" cy="369332"/>
          </a:xfrm>
          <a:prstGeom prst="rect">
            <a:avLst/>
          </a:prstGeom>
          <a:solidFill>
            <a:srgbClr val="F3826F"/>
          </a:solidFill>
          <a:ln>
            <a:noFill/>
          </a:ln>
        </p:spPr>
        <p:txBody>
          <a:bodyPr wrap="none" rtlCol="0">
            <a:spAutoFit/>
          </a:bodyPr>
          <a:lstStyle/>
          <a:p>
            <a:r>
              <a:rPr kumimoji="1" lang="ja-JP" altLang="en-US" dirty="0">
                <a:solidFill>
                  <a:schemeClr val="bg1"/>
                </a:solidFill>
                <a:latin typeface="HGP創英角ﾎﾟｯﾌﾟ体" panose="040B0A00000000000000" pitchFamily="50" charset="-128"/>
                <a:ea typeface="HGP創英角ﾎﾟｯﾌﾟ体" panose="040B0A00000000000000" pitchFamily="50" charset="-128"/>
                <a:cs typeface="ADLaM Display" panose="02010000000000000000" pitchFamily="2" charset="0"/>
              </a:rPr>
              <a:t>講演</a:t>
            </a:r>
            <a:r>
              <a:rPr kumimoji="1" lang="en-US" altLang="ja-JP" dirty="0">
                <a:solidFill>
                  <a:schemeClr val="bg1"/>
                </a:solidFill>
                <a:latin typeface="HGP創英角ﾎﾟｯﾌﾟ体" panose="040B0A00000000000000" pitchFamily="50" charset="-128"/>
                <a:ea typeface="HGP創英角ﾎﾟｯﾌﾟ体" panose="040B0A00000000000000" pitchFamily="50" charset="-128"/>
                <a:cs typeface="ADLaM Display" panose="02010000000000000000" pitchFamily="2" charset="0"/>
              </a:rPr>
              <a:t>Ⅱ</a:t>
            </a:r>
            <a:r>
              <a:rPr kumimoji="1" lang="ja-JP" altLang="en-US" dirty="0">
                <a:solidFill>
                  <a:schemeClr val="bg1"/>
                </a:solidFill>
                <a:latin typeface="ADLaM Display" panose="02010000000000000000" pitchFamily="2" charset="0"/>
                <a:ea typeface="Meiryo UI" panose="020B0604030504040204" pitchFamily="50" charset="-128"/>
                <a:cs typeface="ADLaM Display" panose="02010000000000000000" pitchFamily="2" charset="0"/>
              </a:rPr>
              <a:t>　</a:t>
            </a:r>
            <a:r>
              <a:rPr kumimoji="1" lang="en-US" altLang="ja-JP"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19:45-20:30</a:t>
            </a:r>
            <a:endParaRPr kumimoji="1" lang="ja-JP" altLang="en-US" dirty="0">
              <a:solidFill>
                <a:schemeClr val="bg1"/>
              </a:solidFill>
              <a:latin typeface="ADLaM Display" panose="02010000000000000000" pitchFamily="2" charset="0"/>
              <a:ea typeface="Meiryo UI" panose="020B0604030504040204" pitchFamily="50" charset="-128"/>
              <a:cs typeface="ADLaM Display" panose="02010000000000000000" pitchFamily="2" charset="0"/>
            </a:endParaRPr>
          </a:p>
        </p:txBody>
      </p:sp>
      <p:sp>
        <p:nvSpPr>
          <p:cNvPr id="7" name="テキスト ボックス 6">
            <a:extLst>
              <a:ext uri="{FF2B5EF4-FFF2-40B4-BE49-F238E27FC236}">
                <a16:creationId xmlns:a16="http://schemas.microsoft.com/office/drawing/2014/main" id="{080F0804-86B4-027D-B573-546E62A62AB8}"/>
              </a:ext>
            </a:extLst>
          </p:cNvPr>
          <p:cNvSpPr txBox="1"/>
          <p:nvPr/>
        </p:nvSpPr>
        <p:spPr>
          <a:xfrm>
            <a:off x="3078842" y="57374"/>
            <a:ext cx="4136069" cy="261610"/>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cs typeface="ADLaM Display" panose="02010000000000000000" pitchFamily="2" charset="0"/>
              </a:rPr>
              <a:t>OHP</a:t>
            </a:r>
            <a:r>
              <a:rPr kumimoji="1" lang="ja-JP" altLang="en-US" sz="1100" dirty="0">
                <a:latin typeface="Meiryo UI" panose="020B0604030504040204" pitchFamily="50" charset="-128"/>
                <a:ea typeface="Meiryo UI" panose="020B0604030504040204" pitchFamily="50" charset="-128"/>
                <a:cs typeface="ADLaM Display" panose="02010000000000000000" pitchFamily="2" charset="0"/>
              </a:rPr>
              <a:t>第</a:t>
            </a:r>
            <a:r>
              <a:rPr kumimoji="1" lang="en-US" altLang="ja-JP" sz="1100" dirty="0">
                <a:latin typeface="Meiryo UI" panose="020B0604030504040204" pitchFamily="50" charset="-128"/>
                <a:ea typeface="Meiryo UI" panose="020B0604030504040204" pitchFamily="50" charset="-128"/>
                <a:cs typeface="ADLaM Display" panose="02010000000000000000" pitchFamily="2" charset="0"/>
              </a:rPr>
              <a:t>6</a:t>
            </a:r>
            <a:r>
              <a:rPr kumimoji="1" lang="ja-JP" altLang="en-US" sz="1100" dirty="0">
                <a:latin typeface="Meiryo UI" panose="020B0604030504040204" pitchFamily="50" charset="-128"/>
                <a:ea typeface="Meiryo UI" panose="020B0604030504040204" pitchFamily="50" charset="-128"/>
                <a:cs typeface="ADLaM Display" panose="02010000000000000000" pitchFamily="2" charset="0"/>
              </a:rPr>
              <a:t>支部　</a:t>
            </a:r>
            <a:r>
              <a:rPr kumimoji="1" lang="en-US" altLang="ja-JP" sz="1100" dirty="0">
                <a:latin typeface="Meiryo UI" panose="020B0604030504040204" pitchFamily="50" charset="-128"/>
                <a:ea typeface="Meiryo UI" panose="020B0604030504040204" pitchFamily="50" charset="-128"/>
                <a:cs typeface="ADLaM Display" panose="02010000000000000000" pitchFamily="2" charset="0"/>
              </a:rPr>
              <a:t>WEB</a:t>
            </a:r>
            <a:r>
              <a:rPr kumimoji="1" lang="ja-JP" altLang="en-US" sz="1100" dirty="0">
                <a:latin typeface="Meiryo UI" panose="020B0604030504040204" pitchFamily="50" charset="-128"/>
                <a:ea typeface="Meiryo UI" panose="020B0604030504040204" pitchFamily="50" charset="-128"/>
                <a:cs typeface="ADLaM Display" panose="02010000000000000000" pitchFamily="2" charset="0"/>
              </a:rPr>
              <a:t>研修会</a:t>
            </a:r>
            <a:r>
              <a:rPr kumimoji="1" lang="en-US" altLang="ja-JP" sz="1100" dirty="0">
                <a:latin typeface="Meiryo UI" panose="020B0604030504040204" pitchFamily="50" charset="-128"/>
                <a:ea typeface="Meiryo UI" panose="020B0604030504040204" pitchFamily="50" charset="-128"/>
                <a:cs typeface="ADLaM Display" panose="02010000000000000000" pitchFamily="2" charset="0"/>
              </a:rPr>
              <a:t>/</a:t>
            </a:r>
            <a:r>
              <a:rPr kumimoji="1" lang="ja-JP" altLang="en-US" sz="1100" dirty="0">
                <a:latin typeface="Meiryo UI" panose="020B0604030504040204" pitchFamily="50" charset="-128"/>
                <a:ea typeface="Meiryo UI" panose="020B0604030504040204" pitchFamily="50" charset="-128"/>
                <a:cs typeface="ADLaM Display" panose="02010000000000000000" pitchFamily="2" charset="0"/>
              </a:rPr>
              <a:t>大阪市</a:t>
            </a:r>
            <a:r>
              <a:rPr kumimoji="1" lang="en-US" altLang="ja-JP" sz="1100" dirty="0">
                <a:latin typeface="Meiryo UI" panose="020B0604030504040204" pitchFamily="50" charset="-128"/>
                <a:ea typeface="Meiryo UI" panose="020B0604030504040204" pitchFamily="50" charset="-128"/>
                <a:cs typeface="ADLaM Display" panose="02010000000000000000" pitchFamily="2" charset="0"/>
              </a:rPr>
              <a:t>10</a:t>
            </a:r>
            <a:r>
              <a:rPr kumimoji="1" lang="ja-JP" altLang="en-US" sz="1100" dirty="0">
                <a:latin typeface="Meiryo UI" panose="020B0604030504040204" pitchFamily="50" charset="-128"/>
                <a:ea typeface="Meiryo UI" panose="020B0604030504040204" pitchFamily="50" charset="-128"/>
                <a:cs typeface="ADLaM Display" panose="02010000000000000000" pitchFamily="2" charset="0"/>
              </a:rPr>
              <a:t>地区薬剤師会</a:t>
            </a:r>
            <a:r>
              <a:rPr kumimoji="1" lang="en-US" altLang="ja-JP" sz="1100" dirty="0">
                <a:latin typeface="Meiryo UI" panose="020B0604030504040204" pitchFamily="50" charset="-128"/>
                <a:ea typeface="Meiryo UI" panose="020B0604030504040204" pitchFamily="50" charset="-128"/>
                <a:cs typeface="ADLaM Display" panose="02010000000000000000" pitchFamily="2" charset="0"/>
              </a:rPr>
              <a:t>WEB</a:t>
            </a:r>
            <a:r>
              <a:rPr kumimoji="1" lang="ja-JP" altLang="en-US" sz="1100" dirty="0">
                <a:latin typeface="Meiryo UI" panose="020B0604030504040204" pitchFamily="50" charset="-128"/>
                <a:ea typeface="Meiryo UI" panose="020B0604030504040204" pitchFamily="50" charset="-128"/>
                <a:cs typeface="ADLaM Display" panose="02010000000000000000" pitchFamily="2" charset="0"/>
              </a:rPr>
              <a:t>研修会</a:t>
            </a:r>
          </a:p>
        </p:txBody>
      </p:sp>
      <p:sp>
        <p:nvSpPr>
          <p:cNvPr id="13" name="ブローチ 12">
            <a:extLst>
              <a:ext uri="{FF2B5EF4-FFF2-40B4-BE49-F238E27FC236}">
                <a16:creationId xmlns:a16="http://schemas.microsoft.com/office/drawing/2014/main" id="{39EB4879-30C7-0182-FD96-85E5C5F8DC2C}"/>
              </a:ext>
            </a:extLst>
          </p:cNvPr>
          <p:cNvSpPr/>
          <p:nvPr/>
        </p:nvSpPr>
        <p:spPr>
          <a:xfrm>
            <a:off x="207299" y="2773880"/>
            <a:ext cx="831008" cy="492761"/>
          </a:xfrm>
          <a:prstGeom prst="plaque">
            <a:avLst/>
          </a:prstGeom>
          <a:solidFill>
            <a:srgbClr val="98B95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bg1"/>
                </a:solidFill>
                <a:latin typeface="HGP創英角ﾎﾟｯﾌﾟ体" panose="040B0A00000000000000" pitchFamily="50" charset="-128"/>
                <a:ea typeface="HGP創英角ﾎﾟｯﾌﾟ体" panose="040B0A00000000000000" pitchFamily="50" charset="-128"/>
                <a:cs typeface="ADLaM Display" panose="02010000000000000000" pitchFamily="2" charset="0"/>
              </a:rPr>
              <a:t>座長</a:t>
            </a:r>
          </a:p>
        </p:txBody>
      </p:sp>
      <p:sp>
        <p:nvSpPr>
          <p:cNvPr id="16" name="ブローチ 15">
            <a:extLst>
              <a:ext uri="{FF2B5EF4-FFF2-40B4-BE49-F238E27FC236}">
                <a16:creationId xmlns:a16="http://schemas.microsoft.com/office/drawing/2014/main" id="{2B4B4896-6176-F3DD-5914-663DDF68BCA2}"/>
              </a:ext>
            </a:extLst>
          </p:cNvPr>
          <p:cNvSpPr/>
          <p:nvPr/>
        </p:nvSpPr>
        <p:spPr>
          <a:xfrm>
            <a:off x="207299" y="3406139"/>
            <a:ext cx="831008" cy="492761"/>
          </a:xfrm>
          <a:prstGeom prst="plaque">
            <a:avLst/>
          </a:prstGeom>
          <a:solidFill>
            <a:srgbClr val="2D356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bg1"/>
                </a:solidFill>
                <a:latin typeface="HGP創英角ﾎﾟｯﾌﾟ体" panose="040B0A00000000000000" pitchFamily="50" charset="-128"/>
                <a:ea typeface="HGP創英角ﾎﾟｯﾌﾟ体" panose="040B0A00000000000000" pitchFamily="50" charset="-128"/>
                <a:cs typeface="ADLaM Display" panose="02010000000000000000" pitchFamily="2" charset="0"/>
              </a:rPr>
              <a:t>演者</a:t>
            </a:r>
          </a:p>
        </p:txBody>
      </p:sp>
      <p:sp>
        <p:nvSpPr>
          <p:cNvPr id="19" name="ブローチ 18">
            <a:extLst>
              <a:ext uri="{FF2B5EF4-FFF2-40B4-BE49-F238E27FC236}">
                <a16:creationId xmlns:a16="http://schemas.microsoft.com/office/drawing/2014/main" id="{0375914E-22EC-6227-F27F-56DCE2543DDD}"/>
              </a:ext>
            </a:extLst>
          </p:cNvPr>
          <p:cNvSpPr/>
          <p:nvPr/>
        </p:nvSpPr>
        <p:spPr>
          <a:xfrm>
            <a:off x="207299" y="6040176"/>
            <a:ext cx="831008" cy="492761"/>
          </a:xfrm>
          <a:prstGeom prst="plaque">
            <a:avLst/>
          </a:prstGeom>
          <a:solidFill>
            <a:srgbClr val="98B95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bg1"/>
                </a:solidFill>
                <a:latin typeface="HGP創英角ﾎﾟｯﾌﾟ体" panose="040B0A00000000000000" pitchFamily="50" charset="-128"/>
                <a:ea typeface="HGP創英角ﾎﾟｯﾌﾟ体" panose="040B0A00000000000000" pitchFamily="50" charset="-128"/>
                <a:cs typeface="ADLaM Display" panose="02010000000000000000" pitchFamily="2" charset="0"/>
              </a:rPr>
              <a:t>座長</a:t>
            </a:r>
          </a:p>
        </p:txBody>
      </p:sp>
      <p:sp>
        <p:nvSpPr>
          <p:cNvPr id="20" name="ブローチ 19">
            <a:extLst>
              <a:ext uri="{FF2B5EF4-FFF2-40B4-BE49-F238E27FC236}">
                <a16:creationId xmlns:a16="http://schemas.microsoft.com/office/drawing/2014/main" id="{F932C29C-B9F9-7EF5-5CCF-CF25AFD88677}"/>
              </a:ext>
            </a:extLst>
          </p:cNvPr>
          <p:cNvSpPr/>
          <p:nvPr/>
        </p:nvSpPr>
        <p:spPr>
          <a:xfrm>
            <a:off x="174878" y="6777564"/>
            <a:ext cx="831008" cy="492761"/>
          </a:xfrm>
          <a:prstGeom prst="plaque">
            <a:avLst/>
          </a:prstGeom>
          <a:solidFill>
            <a:srgbClr val="2D356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bg1"/>
                </a:solidFill>
                <a:latin typeface="HGP創英角ﾎﾟｯﾌﾟ体" panose="040B0A00000000000000" pitchFamily="50" charset="-128"/>
                <a:ea typeface="HGP創英角ﾎﾟｯﾌﾟ体" panose="040B0A00000000000000" pitchFamily="50" charset="-128"/>
                <a:cs typeface="ADLaM Display" panose="02010000000000000000" pitchFamily="2" charset="0"/>
              </a:rPr>
              <a:t>演者</a:t>
            </a:r>
          </a:p>
        </p:txBody>
      </p:sp>
      <p:grpSp>
        <p:nvGrpSpPr>
          <p:cNvPr id="55" name="グループ化 54">
            <a:extLst>
              <a:ext uri="{FF2B5EF4-FFF2-40B4-BE49-F238E27FC236}">
                <a16:creationId xmlns:a16="http://schemas.microsoft.com/office/drawing/2014/main" id="{47E6BD43-C3B5-675D-88B0-6A710C32FAB5}"/>
              </a:ext>
            </a:extLst>
          </p:cNvPr>
          <p:cNvGrpSpPr/>
          <p:nvPr/>
        </p:nvGrpSpPr>
        <p:grpSpPr>
          <a:xfrm>
            <a:off x="1111250" y="7974929"/>
            <a:ext cx="4495800" cy="1459064"/>
            <a:chOff x="8308953" y="2416842"/>
            <a:chExt cx="4495800" cy="1459064"/>
          </a:xfrm>
        </p:grpSpPr>
        <p:pic>
          <p:nvPicPr>
            <p:cNvPr id="45" name="図 44" descr="QR コード&#10;&#10;自動的に生成された説明">
              <a:extLst>
                <a:ext uri="{FF2B5EF4-FFF2-40B4-BE49-F238E27FC236}">
                  <a16:creationId xmlns:a16="http://schemas.microsoft.com/office/drawing/2014/main" id="{45C9D2BB-3A01-AD41-D6CC-89A5877EDD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6953" y="2913156"/>
              <a:ext cx="962750" cy="962750"/>
            </a:xfrm>
            <a:prstGeom prst="rect">
              <a:avLst/>
            </a:prstGeom>
            <a:ln>
              <a:solidFill>
                <a:schemeClr val="tx1"/>
              </a:solidFill>
            </a:ln>
          </p:spPr>
        </p:pic>
        <p:sp>
          <p:nvSpPr>
            <p:cNvPr id="49" name="テキスト ボックス 48">
              <a:extLst>
                <a:ext uri="{FF2B5EF4-FFF2-40B4-BE49-F238E27FC236}">
                  <a16:creationId xmlns:a16="http://schemas.microsoft.com/office/drawing/2014/main" id="{E9F452F8-07A0-464B-16B6-8090BC89FB7B}"/>
                </a:ext>
              </a:extLst>
            </p:cNvPr>
            <p:cNvSpPr txBox="1"/>
            <p:nvPr/>
          </p:nvSpPr>
          <p:spPr>
            <a:xfrm>
              <a:off x="11078539" y="2416842"/>
              <a:ext cx="1726214"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保険薬局のかたへ</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ZOOM</a:t>
              </a:r>
              <a:r>
                <a:rPr kumimoji="1" lang="ja-JP" altLang="en-US" sz="1100" dirty="0">
                  <a:latin typeface="Meiryo UI" panose="020B0604030504040204" pitchFamily="50" charset="-128"/>
                  <a:ea typeface="Meiryo UI" panose="020B0604030504040204" pitchFamily="50" charset="-128"/>
                </a:rPr>
                <a:t>登録はこちらから</a:t>
              </a:r>
            </a:p>
          </p:txBody>
        </p:sp>
        <p:sp>
          <p:nvSpPr>
            <p:cNvPr id="50" name="テキスト ボックス 49">
              <a:extLst>
                <a:ext uri="{FF2B5EF4-FFF2-40B4-BE49-F238E27FC236}">
                  <a16:creationId xmlns:a16="http://schemas.microsoft.com/office/drawing/2014/main" id="{F3EDFA1B-7BDF-20E2-3C9B-259945546872}"/>
                </a:ext>
              </a:extLst>
            </p:cNvPr>
            <p:cNvSpPr txBox="1"/>
            <p:nvPr/>
          </p:nvSpPr>
          <p:spPr>
            <a:xfrm>
              <a:off x="8308953" y="2489129"/>
              <a:ext cx="2430221" cy="1261884"/>
            </a:xfrm>
            <a:prstGeom prst="rect">
              <a:avLst/>
            </a:prstGeom>
            <a:noFill/>
          </p:spPr>
          <p:txBody>
            <a:bodyPr wrap="square" rtlCol="0">
              <a:spAutoFit/>
            </a:bodyPr>
            <a:lstStyle/>
            <a:p>
              <a:r>
                <a:rPr lang="en-US" altLang="ja-JP" sz="1600" b="1" dirty="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単位</a:t>
              </a:r>
              <a:r>
                <a:rPr lang="en-US" altLang="ja-JP" sz="1600" b="1" dirty="0">
                  <a:latin typeface="HG丸ｺﾞｼｯｸM-PRO" panose="020F0600000000000000" pitchFamily="50" charset="-128"/>
                  <a:ea typeface="HG丸ｺﾞｼｯｸM-PRO" panose="020F0600000000000000" pitchFamily="50" charset="-128"/>
                </a:rPr>
                <a:t>】</a:t>
              </a:r>
            </a:p>
            <a:p>
              <a:r>
                <a:rPr lang="ja-JP" altLang="en-US" sz="1200" dirty="0">
                  <a:latin typeface="HG丸ｺﾞｼｯｸM-PRO" panose="020F0600000000000000" pitchFamily="50" charset="-128"/>
                  <a:ea typeface="HG丸ｺﾞｼｯｸM-PRO" panose="020F0600000000000000" pitchFamily="50" charset="-128"/>
                </a:rPr>
                <a:t>日病薬病院薬学認定薬剤師制度</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研修会カリキュラム番号</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Ⅲ-1    0.5</a:t>
              </a:r>
              <a:r>
                <a:rPr lang="ja-JP" altLang="en-US" sz="1200" dirty="0">
                  <a:latin typeface="HG丸ｺﾞｼｯｸM-PRO" panose="020F0600000000000000" pitchFamily="50" charset="-128"/>
                  <a:ea typeface="HG丸ｺﾞｼｯｸM-PRO" panose="020F0600000000000000" pitchFamily="50" charset="-128"/>
                </a:rPr>
                <a:t>単位</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Ⅴ-2    0.5</a:t>
              </a:r>
              <a:r>
                <a:rPr lang="ja-JP" altLang="en-US" sz="1200" dirty="0">
                  <a:latin typeface="HG丸ｺﾞｼｯｸM-PRO" panose="020F0600000000000000" pitchFamily="50" charset="-128"/>
                  <a:ea typeface="HG丸ｺﾞｼｯｸM-PRO" panose="020F0600000000000000" pitchFamily="50" charset="-128"/>
                </a:rPr>
                <a:t>単位</a:t>
              </a:r>
              <a:endParaRPr lang="zh-TW" altLang="en-US" sz="1200" dirty="0">
                <a:latin typeface="HG丸ｺﾞｼｯｸM-PRO" panose="020F0600000000000000" pitchFamily="50" charset="-128"/>
                <a:ea typeface="HG丸ｺﾞｼｯｸM-PRO" panose="020F0600000000000000" pitchFamily="50" charset="-128"/>
              </a:endParaRPr>
            </a:p>
            <a:p>
              <a:endParaRPr lang="en-US" altLang="ja-JP" sz="1200" dirty="0">
                <a:latin typeface="HG丸ｺﾞｼｯｸM-PRO" panose="020F0600000000000000" pitchFamily="50" charset="-128"/>
                <a:ea typeface="HG丸ｺﾞｼｯｸM-PRO" panose="020F0600000000000000" pitchFamily="50" charset="-128"/>
              </a:endParaRPr>
            </a:p>
          </p:txBody>
        </p:sp>
      </p:grpSp>
      <p:sp>
        <p:nvSpPr>
          <p:cNvPr id="61" name="テキスト ボックス 60">
            <a:extLst>
              <a:ext uri="{FF2B5EF4-FFF2-40B4-BE49-F238E27FC236}">
                <a16:creationId xmlns:a16="http://schemas.microsoft.com/office/drawing/2014/main" id="{D02DDA9C-5E34-CA68-E13F-F4F8B00370AC}"/>
              </a:ext>
            </a:extLst>
          </p:cNvPr>
          <p:cNvSpPr txBox="1"/>
          <p:nvPr/>
        </p:nvSpPr>
        <p:spPr>
          <a:xfrm>
            <a:off x="5146876" y="1693434"/>
            <a:ext cx="1980029" cy="369332"/>
          </a:xfrm>
          <a:prstGeom prst="rect">
            <a:avLst/>
          </a:prstGeom>
          <a:noFill/>
        </p:spPr>
        <p:txBody>
          <a:bodyPr wrap="none" rtlCol="0">
            <a:spAutoFit/>
          </a:bodyPr>
          <a:lstStyle/>
          <a:p>
            <a:r>
              <a:rPr kumimoji="1" lang="en-US" altLang="ja-JP" dirty="0">
                <a:solidFill>
                  <a:srgbClr val="2D3561"/>
                </a:solidFill>
                <a:latin typeface="ADLaM Display" panose="02010000000000000000" pitchFamily="2" charset="0"/>
                <a:ea typeface="ADLaM Display" panose="02010000000000000000" pitchFamily="2" charset="0"/>
                <a:cs typeface="ADLaM Display" panose="02010000000000000000" pitchFamily="2" charset="0"/>
              </a:rPr>
              <a:t>ZOOM</a:t>
            </a:r>
            <a:r>
              <a:rPr kumimoji="1" lang="ja-JP" altLang="en-US" dirty="0">
                <a:solidFill>
                  <a:srgbClr val="2D3561"/>
                </a:solidFill>
                <a:latin typeface="HGP創英角ﾎﾟｯﾌﾟ体" panose="040B0A00000000000000" pitchFamily="50" charset="-128"/>
                <a:ea typeface="HGP創英角ﾎﾟｯﾌﾟ体" panose="040B0A00000000000000" pitchFamily="50" charset="-128"/>
              </a:rPr>
              <a:t>による配信</a:t>
            </a:r>
          </a:p>
        </p:txBody>
      </p:sp>
      <p:sp>
        <p:nvSpPr>
          <p:cNvPr id="14" name="テキスト ボックス 13">
            <a:extLst>
              <a:ext uri="{FF2B5EF4-FFF2-40B4-BE49-F238E27FC236}">
                <a16:creationId xmlns:a16="http://schemas.microsoft.com/office/drawing/2014/main" id="{07C68E70-BF31-A17F-E957-489CBB285786}"/>
              </a:ext>
            </a:extLst>
          </p:cNvPr>
          <p:cNvSpPr txBox="1"/>
          <p:nvPr/>
        </p:nvSpPr>
        <p:spPr>
          <a:xfrm>
            <a:off x="446704" y="9726391"/>
            <a:ext cx="6905562" cy="954107"/>
          </a:xfrm>
          <a:prstGeom prst="rect">
            <a:avLst/>
          </a:prstGeom>
          <a:solidFill>
            <a:schemeClr val="bg1">
              <a:alpha val="80000"/>
            </a:schemeClr>
          </a:solidFill>
        </p:spPr>
        <p:txBody>
          <a:bodyPr wrap="square" rtlCol="0">
            <a:spAutoFit/>
          </a:bodyPr>
          <a:lstStyle/>
          <a:p>
            <a:r>
              <a:rPr lang="ja-JP" altLang="en-US"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共催　一般社団法人 大阪府病院薬剤師会第５・</a:t>
            </a:r>
            <a:r>
              <a:rPr lang="en-US" altLang="ja-JP"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6</a:t>
            </a:r>
            <a:r>
              <a:rPr lang="ja-JP" altLang="en-US"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支部</a:t>
            </a:r>
            <a:r>
              <a:rPr lang="en-US" altLang="ja-JP"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a:t>
            </a:r>
            <a:r>
              <a:rPr lang="ja-JP" altLang="en-US"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大阪市阿倍野区薬剤師会</a:t>
            </a:r>
            <a:r>
              <a:rPr lang="en-US" altLang="ja-JP"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a:t>
            </a:r>
            <a:r>
              <a:rPr lang="ja-JP" altLang="en-US"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　</a:t>
            </a:r>
            <a:endParaRPr lang="en-US" altLang="ja-JP"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endParaRPr>
          </a:p>
          <a:p>
            <a:r>
              <a:rPr lang="ja-JP" altLang="en-US"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　　　　　東住吉区薬剤師会</a:t>
            </a:r>
            <a:r>
              <a:rPr lang="en-US" altLang="ja-JP"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a:t>
            </a:r>
            <a:r>
              <a:rPr lang="zh-CN" altLang="en-US" sz="1400" dirty="0">
                <a:solidFill>
                  <a:srgbClr val="2D3561"/>
                </a:solidFill>
                <a:latin typeface="Meiryo UI" panose="020B0604030504040204" pitchFamily="50" charset="-128"/>
                <a:ea typeface="Meiryo UI" panose="020B0604030504040204" pitchFamily="50" charset="-128"/>
              </a:rPr>
              <a:t>住吉区薬剤師会</a:t>
            </a:r>
            <a:r>
              <a:rPr lang="en-US" altLang="ja-JP" sz="1400" dirty="0">
                <a:solidFill>
                  <a:srgbClr val="2D3561"/>
                </a:solidFill>
                <a:latin typeface="Meiryo UI" panose="020B0604030504040204" pitchFamily="50" charset="-128"/>
                <a:ea typeface="Meiryo UI" panose="020B0604030504040204" pitchFamily="50" charset="-128"/>
              </a:rPr>
              <a:t>/</a:t>
            </a:r>
            <a:r>
              <a:rPr lang="ja-JP" altLang="en-US"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平野薬剤師会</a:t>
            </a:r>
            <a:r>
              <a:rPr lang="en-US" altLang="ja-JP"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a:t>
            </a:r>
            <a:r>
              <a:rPr lang="ja-JP" altLang="en-US"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西成区薬剤師会</a:t>
            </a:r>
            <a:r>
              <a:rPr lang="en-US" altLang="ja-JP"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a:t>
            </a:r>
          </a:p>
          <a:p>
            <a:r>
              <a:rPr lang="ja-JP" altLang="en-US"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　　　　　住之江区薬剤師会</a:t>
            </a:r>
            <a:r>
              <a:rPr lang="en-US" altLang="ja-JP"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a:t>
            </a:r>
            <a:r>
              <a:rPr lang="ja-JP" altLang="en-US"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生野区薬剤師会</a:t>
            </a:r>
            <a:r>
              <a:rPr lang="en-US" altLang="ja-JP"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a:t>
            </a:r>
            <a:r>
              <a:rPr lang="ja-JP" altLang="en-US"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浪速区薬剤師会</a:t>
            </a:r>
            <a:r>
              <a:rPr lang="en-US" altLang="ja-JP"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a:t>
            </a:r>
            <a:r>
              <a:rPr lang="ja-JP" altLang="en-US"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大正区薬剤師会</a:t>
            </a:r>
            <a:r>
              <a:rPr lang="en-US" altLang="ja-JP"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a:t>
            </a:r>
          </a:p>
          <a:p>
            <a:r>
              <a:rPr lang="ja-JP" altLang="en-US"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　　　　　東大阪市布施薬剤師会</a:t>
            </a:r>
            <a:r>
              <a:rPr lang="en-US" altLang="ja-JP"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a:t>
            </a:r>
            <a:r>
              <a:rPr lang="ja-JP" altLang="en-US" sz="1400" dirty="0">
                <a:solidFill>
                  <a:srgbClr val="2D3561"/>
                </a:solidFill>
                <a:latin typeface="Meiryo UI" panose="020B0604030504040204" pitchFamily="50" charset="-128"/>
                <a:ea typeface="Meiryo UI" panose="020B0604030504040204" pitchFamily="50" charset="-128"/>
                <a:cs typeface="Segoe UI Semibold" panose="020B0702040204020203" pitchFamily="34" charset="0"/>
              </a:rPr>
              <a:t>日本新薬株式会社</a:t>
            </a:r>
          </a:p>
        </p:txBody>
      </p:sp>
      <p:sp>
        <p:nvSpPr>
          <p:cNvPr id="9" name="テキスト ボックス 8">
            <a:extLst>
              <a:ext uri="{FF2B5EF4-FFF2-40B4-BE49-F238E27FC236}">
                <a16:creationId xmlns:a16="http://schemas.microsoft.com/office/drawing/2014/main" id="{5EE010ED-C59E-A13B-0F9F-C78FBA2FD953}"/>
              </a:ext>
            </a:extLst>
          </p:cNvPr>
          <p:cNvSpPr txBox="1"/>
          <p:nvPr/>
        </p:nvSpPr>
        <p:spPr>
          <a:xfrm>
            <a:off x="3757810" y="3943716"/>
            <a:ext cx="7532556" cy="338554"/>
          </a:xfrm>
          <a:prstGeom prst="rect">
            <a:avLst/>
          </a:prstGeom>
          <a:noFill/>
        </p:spPr>
        <p:txBody>
          <a:bodyPr wrap="square">
            <a:spAutoFit/>
          </a:bodyPr>
          <a:lstStyle/>
          <a:p>
            <a:r>
              <a:rPr kumimoji="0" lang="ja-JP" altLang="en-US" sz="1600" b="0" i="0" u="none" strike="noStrike" kern="1200" cap="none" spc="0" normalizeH="0" baseline="0" noProof="0" dirty="0">
                <a:ln>
                  <a:noFill/>
                </a:ln>
                <a:solidFill>
                  <a:srgbClr val="2D3561"/>
                </a:solidFill>
                <a:effectLst/>
                <a:uLnTx/>
                <a:uFillTx/>
                <a:latin typeface="ADLaM Display"/>
                <a:ea typeface="HGP創英角ﾎﾟｯﾌﾟ体"/>
                <a:cs typeface="ADLaM Display"/>
                <a:sym typeface="Tropika Script"/>
              </a:rPr>
              <a:t>外来がん治療専門薬剤師</a:t>
            </a:r>
            <a:endParaRPr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BE065657-1B09-459E-9E80-E77821FFD592}"/>
              </a:ext>
            </a:extLst>
          </p:cNvPr>
          <p:cNvSpPr/>
          <p:nvPr/>
        </p:nvSpPr>
        <p:spPr>
          <a:xfrm>
            <a:off x="546723" y="535986"/>
            <a:ext cx="6425713" cy="479638"/>
          </a:xfrm>
          <a:prstGeom prst="roundRect">
            <a:avLst/>
          </a:prstGeom>
          <a:solidFill>
            <a:schemeClr val="accent2"/>
          </a:solidFill>
          <a:ln w="19050" cap="flat" cmpd="sng" algn="ctr">
            <a:noFill/>
            <a:prstDash val="solid"/>
          </a:ln>
          <a:effectLst/>
        </p:spPr>
        <p:txBody>
          <a:bodyPr rtlCol="0" anchor="ctr"/>
          <a:lstStyle/>
          <a:p>
            <a:pPr algn="ctr" defTabSz="934251"/>
            <a:r>
              <a:rPr lang="ja-JP" altLang="en-US" sz="2262" dirty="0">
                <a:solidFill>
                  <a:prstClr val="white"/>
                </a:solidFill>
                <a:latin typeface="Meiryo UI" panose="020B0604030504040204" pitchFamily="50" charset="-128"/>
                <a:ea typeface="Meiryo UI" panose="020B0604030504040204" pitchFamily="50" charset="-128"/>
              </a:rPr>
              <a:t>事前参加登録方法と</a:t>
            </a:r>
            <a:r>
              <a:rPr lang="en-US" altLang="ja-JP" sz="2262" dirty="0">
                <a:solidFill>
                  <a:prstClr val="white"/>
                </a:solidFill>
                <a:latin typeface="Meiryo UI" panose="020B0604030504040204" pitchFamily="50" charset="-128"/>
                <a:ea typeface="Meiryo UI" panose="020B0604030504040204" pitchFamily="50" charset="-128"/>
              </a:rPr>
              <a:t>Web</a:t>
            </a:r>
            <a:r>
              <a:rPr lang="ja-JP" altLang="en-US" sz="2262" dirty="0">
                <a:solidFill>
                  <a:prstClr val="white"/>
                </a:solidFill>
                <a:latin typeface="Meiryo UI" panose="020B0604030504040204" pitchFamily="50" charset="-128"/>
                <a:ea typeface="Meiryo UI" panose="020B0604030504040204" pitchFamily="50" charset="-128"/>
              </a:rPr>
              <a:t>研修の流れ</a:t>
            </a:r>
          </a:p>
        </p:txBody>
      </p:sp>
      <p:sp>
        <p:nvSpPr>
          <p:cNvPr id="2" name="テキスト ボックス 1">
            <a:extLst>
              <a:ext uri="{FF2B5EF4-FFF2-40B4-BE49-F238E27FC236}">
                <a16:creationId xmlns:a16="http://schemas.microsoft.com/office/drawing/2014/main" id="{92475E47-7592-4512-9E01-B64F858AC9D4}"/>
              </a:ext>
            </a:extLst>
          </p:cNvPr>
          <p:cNvSpPr txBox="1"/>
          <p:nvPr/>
        </p:nvSpPr>
        <p:spPr>
          <a:xfrm>
            <a:off x="519031" y="1089589"/>
            <a:ext cx="6810945" cy="860492"/>
          </a:xfrm>
          <a:prstGeom prst="rect">
            <a:avLst/>
          </a:prstGeom>
          <a:noFill/>
        </p:spPr>
        <p:txBody>
          <a:bodyPr wrap="square" rtlCol="0">
            <a:spAutoFit/>
          </a:bodyPr>
          <a:lstStyle/>
          <a:p>
            <a:pPr defTabSz="934251"/>
            <a:r>
              <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１）</a:t>
            </a:r>
            <a:r>
              <a:rPr lang="ja-JP" altLang="en-US" sz="1248" b="1" dirty="0">
                <a:latin typeface="Meiryo UI" panose="020B0604030504040204" pitchFamily="50" charset="-128"/>
                <a:ea typeface="Meiryo UI" panose="020B0604030504040204" pitchFamily="50" charset="-128"/>
                <a:cs typeface="Malgun Gothic Semilight" panose="020B0502040204020203" pitchFamily="50" charset="-128"/>
              </a:rPr>
              <a:t>事前参加登録</a:t>
            </a:r>
            <a:endParaRPr lang="en-US" altLang="ja-JP" sz="1248" b="1" dirty="0">
              <a:latin typeface="Meiryo UI" panose="020B0604030504040204" pitchFamily="50" charset="-128"/>
              <a:ea typeface="Meiryo UI" panose="020B0604030504040204" pitchFamily="50" charset="-128"/>
              <a:cs typeface="Malgun Gothic Semilight" panose="020B0502040204020203" pitchFamily="50" charset="-128"/>
            </a:endParaRPr>
          </a:p>
          <a:p>
            <a:pPr defTabSz="934251"/>
            <a:r>
              <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＊お一人につき</a:t>
            </a:r>
            <a:r>
              <a:rPr lang="en-US" altLang="ja-JP"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1</a:t>
            </a:r>
            <a:r>
              <a:rPr lang="ja-JP" altLang="en-US" sz="1248" dirty="0" err="1">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つの</a:t>
            </a:r>
            <a:r>
              <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メールアドレスで</a:t>
            </a:r>
            <a:r>
              <a:rPr lang="en-US" altLang="ja-JP"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1</a:t>
            </a:r>
            <a:r>
              <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台の</a:t>
            </a:r>
            <a:r>
              <a:rPr lang="en-US" altLang="ja-JP"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PC</a:t>
            </a:r>
            <a:r>
              <a:rPr lang="ja-JP" altLang="en-US" sz="1248" dirty="0" err="1">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a:t>
            </a:r>
            <a:r>
              <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タブレット、スマートフォン等での登録になります。</a:t>
            </a:r>
            <a:endParaRPr lang="en-US" altLang="ja-JP"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endParaRPr>
          </a:p>
          <a:p>
            <a:pPr defTabSz="934251"/>
            <a:r>
              <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・下記①、②のいずれかの方法で事前参加登録をお願いします。</a:t>
            </a:r>
            <a:endParaRPr lang="en-US" altLang="ja-JP"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endParaRPr>
          </a:p>
          <a:p>
            <a:pPr defTabSz="934251"/>
            <a:endPar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3" name="テキスト ボックス 2">
            <a:extLst>
              <a:ext uri="{FF2B5EF4-FFF2-40B4-BE49-F238E27FC236}">
                <a16:creationId xmlns:a16="http://schemas.microsoft.com/office/drawing/2014/main" id="{3E34A420-E999-4FAC-8FF5-0278A6C88472}"/>
              </a:ext>
            </a:extLst>
          </p:cNvPr>
          <p:cNvSpPr txBox="1"/>
          <p:nvPr/>
        </p:nvSpPr>
        <p:spPr>
          <a:xfrm>
            <a:off x="193543" y="3342429"/>
            <a:ext cx="7593838" cy="4581511"/>
          </a:xfrm>
          <a:prstGeom prst="rect">
            <a:avLst/>
          </a:prstGeom>
          <a:noFill/>
        </p:spPr>
        <p:txBody>
          <a:bodyPr wrap="square" lIns="91440" tIns="45720" rIns="91440" bIns="45720" rtlCol="0" anchor="t">
            <a:spAutoFit/>
          </a:bodyPr>
          <a:lstStyle/>
          <a:p>
            <a:pPr defTabSz="923200">
              <a:spcBef>
                <a:spcPts val="566"/>
              </a:spcBef>
            </a:pPr>
            <a:r>
              <a:rPr lang="en-US" altLang="ja-JP"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2</a:t>
            </a:r>
            <a:r>
              <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a:t>
            </a:r>
            <a:r>
              <a:rPr lang="ja-JP" altLang="en-US" sz="1284" dirty="0">
                <a:solidFill>
                  <a:prstClr val="black"/>
                </a:solidFill>
                <a:latin typeface="Meiryo UI" panose="020B0604030504040204" pitchFamily="50" charset="-128"/>
                <a:ea typeface="Meiryo UI" panose="020B0604030504040204" pitchFamily="50" charset="-128"/>
              </a:rPr>
              <a:t>前日までに、ご登録いただきましたメールアドレスにご参加用</a:t>
            </a:r>
            <a:r>
              <a:rPr lang="en-US" altLang="ja-JP" sz="1284" dirty="0">
                <a:solidFill>
                  <a:prstClr val="black"/>
                </a:solidFill>
                <a:latin typeface="Meiryo UI" panose="020B0604030504040204" pitchFamily="50" charset="-128"/>
                <a:ea typeface="Meiryo UI" panose="020B0604030504040204" pitchFamily="50" charset="-128"/>
              </a:rPr>
              <a:t>URL</a:t>
            </a:r>
            <a:r>
              <a:rPr lang="ja-JP" altLang="en-US" sz="1284" dirty="0">
                <a:solidFill>
                  <a:prstClr val="black"/>
                </a:solidFill>
                <a:latin typeface="Meiryo UI" panose="020B0604030504040204" pitchFamily="50" charset="-128"/>
                <a:ea typeface="Meiryo UI" panose="020B0604030504040204" pitchFamily="50" charset="-128"/>
              </a:rPr>
              <a:t>をお送りいたします。</a:t>
            </a:r>
            <a:endParaRPr lang="en-US" altLang="ja-JP" sz="1284" dirty="0">
              <a:solidFill>
                <a:prstClr val="black"/>
              </a:solidFill>
              <a:latin typeface="Meiryo UI" panose="020B0604030504040204" pitchFamily="50" charset="-128"/>
              <a:ea typeface="Meiryo UI" panose="020B0604030504040204" pitchFamily="50" charset="-128"/>
            </a:endParaRPr>
          </a:p>
          <a:p>
            <a:pPr defTabSz="923200">
              <a:spcBef>
                <a:spcPts val="566"/>
              </a:spcBef>
            </a:pPr>
            <a:endParaRPr lang="en-US" altLang="ja-JP" sz="100"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endParaRPr>
          </a:p>
          <a:p>
            <a:pPr defTabSz="934251">
              <a:spcBef>
                <a:spcPts val="566"/>
              </a:spcBef>
            </a:pPr>
            <a:r>
              <a:rPr lang="en-US" altLang="ja-JP"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3</a:t>
            </a:r>
            <a:r>
              <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）セミナー当日、視聴</a:t>
            </a:r>
            <a:r>
              <a:rPr lang="en-US" altLang="ja-JP"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URL</a:t>
            </a:r>
            <a:r>
              <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からアクセスし、視聴いただけます。予め視聴</a:t>
            </a:r>
            <a:r>
              <a:rPr lang="en-US" altLang="ja-JP"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PC</a:t>
            </a:r>
            <a:r>
              <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へ</a:t>
            </a:r>
            <a:r>
              <a:rPr lang="en-US" altLang="ja-JP"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Zoom</a:t>
            </a:r>
            <a:r>
              <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をインストールの上、　　</a:t>
            </a:r>
            <a:endParaRPr lang="en-US" altLang="ja-JP"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endParaRPr>
          </a:p>
          <a:p>
            <a:pPr defTabSz="934251">
              <a:spcBef>
                <a:spcPts val="566"/>
              </a:spcBef>
            </a:pPr>
            <a:r>
              <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　　　ご参加ください。タブレット、スマートフォンではなく</a:t>
            </a:r>
            <a:r>
              <a:rPr lang="en-US" altLang="ja-JP"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PC</a:t>
            </a:r>
            <a:r>
              <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を推奨いたします。</a:t>
            </a:r>
            <a:endParaRPr lang="en-US" altLang="ja-JP"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endParaRPr>
          </a:p>
          <a:p>
            <a:pPr defTabSz="934251">
              <a:spcBef>
                <a:spcPts val="566"/>
              </a:spcBef>
            </a:pPr>
            <a:r>
              <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248" kern="100" dirty="0">
                <a:solidFill>
                  <a:sysClr val="windowText" lastClr="000000"/>
                </a:solidFill>
                <a:latin typeface="Meiryo UI" panose="020B0604030504040204" pitchFamily="50" charset="-128"/>
                <a:ea typeface="Meiryo UI" panose="020B0604030504040204" pitchFamily="50" charset="-128"/>
                <a:cs typeface="Courier New" panose="02070309020205020404" pitchFamily="49" charset="0"/>
              </a:rPr>
              <a:t>・</a:t>
            </a:r>
            <a:r>
              <a:rPr lang="ja-JP" altLang="en-US" sz="1248" kern="100" dirty="0">
                <a:solidFill>
                  <a:srgbClr val="FF0000"/>
                </a:solidFill>
                <a:latin typeface="Meiryo UI" panose="020B0604030504040204" pitchFamily="50" charset="-128"/>
                <a:ea typeface="Meiryo UI" panose="020B0604030504040204" pitchFamily="50" charset="-128"/>
                <a:cs typeface="Courier New" panose="02070309020205020404" pitchFamily="49" charset="0"/>
              </a:rPr>
              <a:t>当日は、ご参加いただいた確認の為、</a:t>
            </a:r>
            <a:r>
              <a:rPr lang="en-US" altLang="ja-JP" sz="1248" kern="100" dirty="0">
                <a:solidFill>
                  <a:srgbClr val="FF0000"/>
                </a:solidFill>
                <a:latin typeface="Meiryo UI" panose="020B0604030504040204" pitchFamily="50" charset="-128"/>
                <a:ea typeface="Meiryo UI" panose="020B0604030504040204" pitchFamily="50" charset="-128"/>
                <a:cs typeface="Courier New" panose="02070309020205020404" pitchFamily="49" charset="0"/>
              </a:rPr>
              <a:t>WEB</a:t>
            </a:r>
            <a:r>
              <a:rPr lang="ja-JP" altLang="en-US" sz="1248" kern="100" dirty="0">
                <a:solidFill>
                  <a:srgbClr val="FF0000"/>
                </a:solidFill>
                <a:latin typeface="Meiryo UI" panose="020B0604030504040204" pitchFamily="50" charset="-128"/>
                <a:ea typeface="Meiryo UI" panose="020B0604030504040204" pitchFamily="50" charset="-128"/>
                <a:cs typeface="Courier New" panose="02070309020205020404" pitchFamily="49" charset="0"/>
              </a:rPr>
              <a:t>入室時に施設名、氏名のご入力をお願いします。</a:t>
            </a:r>
            <a:endParaRPr lang="en-US" altLang="ja-JP" sz="1248"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endParaRPr>
          </a:p>
          <a:p>
            <a:pPr defTabSz="934251">
              <a:spcBef>
                <a:spcPts val="566"/>
              </a:spcBef>
            </a:pPr>
            <a:r>
              <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　　　　＊ログイン開始時間　</a:t>
            </a:r>
            <a:r>
              <a:rPr lang="en-US" altLang="ja-JP"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18</a:t>
            </a:r>
            <a:r>
              <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時</a:t>
            </a:r>
            <a:r>
              <a:rPr lang="en-US" altLang="ja-JP"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00</a:t>
            </a:r>
            <a:r>
              <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分～　、 研修会開始時間　</a:t>
            </a:r>
            <a:r>
              <a:rPr lang="en-US" altLang="ja-JP"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18</a:t>
            </a:r>
            <a:r>
              <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時</a:t>
            </a:r>
            <a:r>
              <a:rPr lang="en-US" altLang="ja-JP"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30</a:t>
            </a:r>
            <a:r>
              <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分～</a:t>
            </a:r>
            <a:endParaRPr lang="en-US" altLang="ja-JP"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endParaRPr>
          </a:p>
          <a:p>
            <a:pPr defTabSz="934251">
              <a:spcBef>
                <a:spcPts val="566"/>
              </a:spcBef>
            </a:pPr>
            <a:endParaRPr lang="en-US" altLang="ja-JP" sz="100"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endParaRPr>
          </a:p>
          <a:p>
            <a:pPr defTabSz="934251">
              <a:spcBef>
                <a:spcPts val="566"/>
              </a:spcBef>
            </a:pPr>
            <a:r>
              <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４）ご質問は、講演中にチャットにて受付し、座長を通じて演者様よりご回答頂きます。</a:t>
            </a:r>
            <a:endParaRPr lang="en-US" altLang="ja-JP"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endParaRPr>
          </a:p>
          <a:p>
            <a:pPr defTabSz="934251">
              <a:spcBef>
                <a:spcPts val="566"/>
              </a:spcBef>
            </a:pPr>
            <a:endParaRPr lang="en-US" altLang="ja-JP" sz="100"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endParaRPr>
          </a:p>
          <a:p>
            <a:pPr defTabSz="934251">
              <a:spcBef>
                <a:spcPts val="566"/>
              </a:spcBef>
            </a:pPr>
            <a:r>
              <a:rPr lang="ja-JP" altLang="en-US" sz="1248" dirty="0">
                <a:solidFill>
                  <a:prstClr val="black"/>
                </a:solidFill>
                <a:latin typeface="Meiryo UI" panose="020B0604030504040204" pitchFamily="50" charset="-128"/>
                <a:ea typeface="Meiryo UI" panose="020B0604030504040204" pitchFamily="50" charset="-128"/>
                <a:cs typeface="Malgun Gothic Semilight" panose="020B0502040204020203" pitchFamily="50" charset="-128"/>
              </a:rPr>
              <a:t>５）</a:t>
            </a:r>
            <a:r>
              <a:rPr lang="ja-JP" altLang="en-US" sz="1200" dirty="0">
                <a:solidFill>
                  <a:prstClr val="black"/>
                </a:solidFill>
                <a:latin typeface="Meiryo UI"/>
                <a:ea typeface="Meiryo UI"/>
                <a:cs typeface="Malgun Gothic Semilight"/>
              </a:rPr>
              <a:t>単位取得要件は下記のとおりです。</a:t>
            </a:r>
            <a:endParaRPr lang="en-US" altLang="ja-JP" sz="1200" dirty="0">
              <a:solidFill>
                <a:prstClr val="black"/>
              </a:solidFill>
              <a:latin typeface="Meiryo UI"/>
              <a:ea typeface="Meiryo UI"/>
              <a:cs typeface="Malgun Gothic Semilight"/>
            </a:endParaRPr>
          </a:p>
          <a:p>
            <a:pPr defTabSz="934251">
              <a:spcBef>
                <a:spcPts val="566"/>
              </a:spcBef>
            </a:pPr>
            <a:r>
              <a:rPr lang="ja-JP" altLang="en-US" sz="1200" dirty="0">
                <a:solidFill>
                  <a:prstClr val="black"/>
                </a:solidFill>
                <a:latin typeface="Meiryo UI"/>
                <a:ea typeface="Meiryo UI"/>
                <a:cs typeface="Malgun Gothic Semilight"/>
              </a:rPr>
              <a:t>　　　</a:t>
            </a:r>
            <a:r>
              <a:rPr lang="ja-JP" altLang="en-US" sz="1200" dirty="0">
                <a:solidFill>
                  <a:prstClr val="black"/>
                </a:solidFill>
                <a:latin typeface="Meiryo UI" panose="020B0604030504040204" pitchFamily="50" charset="-128"/>
                <a:ea typeface="Meiryo UI" panose="020B0604030504040204" pitchFamily="50" charset="-128"/>
              </a:rPr>
              <a:t>日本薬剤師研修センターの受講認定には講演開始時間から終了時間までの視聴をお願いします。受講の　　</a:t>
            </a:r>
            <a:endParaRPr lang="en-US" altLang="ja-JP" sz="1200" dirty="0">
              <a:solidFill>
                <a:prstClr val="black"/>
              </a:solidFill>
              <a:latin typeface="Meiryo UI" panose="020B0604030504040204" pitchFamily="50" charset="-128"/>
              <a:ea typeface="Meiryo UI" panose="020B0604030504040204" pitchFamily="50" charset="-128"/>
            </a:endParaRPr>
          </a:p>
          <a:p>
            <a:pPr defTabSz="934251">
              <a:spcBef>
                <a:spcPts val="566"/>
              </a:spcBef>
            </a:pPr>
            <a:r>
              <a:rPr lang="ja-JP" altLang="en-US" sz="1200" dirty="0">
                <a:solidFill>
                  <a:prstClr val="black"/>
                </a:solidFill>
                <a:latin typeface="Meiryo UI" panose="020B0604030504040204" pitchFamily="50" charset="-128"/>
                <a:ea typeface="Meiryo UI" panose="020B0604030504040204" pitchFamily="50" charset="-128"/>
              </a:rPr>
              <a:t>　　　遅刻・早退されますと認定ができませんので、ご注意ください。</a:t>
            </a:r>
            <a:endParaRPr lang="en-US" altLang="ja-JP" sz="1200" dirty="0">
              <a:solidFill>
                <a:prstClr val="black"/>
              </a:solidFill>
              <a:latin typeface="Meiryo UI" panose="020B0604030504040204" pitchFamily="50" charset="-128"/>
              <a:ea typeface="Meiryo UI" panose="020B0604030504040204" pitchFamily="50" charset="-128"/>
            </a:endParaRPr>
          </a:p>
          <a:p>
            <a:pPr defTabSz="934251">
              <a:spcBef>
                <a:spcPts val="566"/>
              </a:spcBef>
            </a:pPr>
            <a:r>
              <a:rPr lang="ja-JP" altLang="en-US" sz="1200" dirty="0">
                <a:solidFill>
                  <a:prstClr val="black"/>
                </a:solidFill>
                <a:latin typeface="Meiryo UI"/>
                <a:ea typeface="Meiryo UI"/>
                <a:cs typeface="Malgun Gothic Semilight"/>
              </a:rPr>
              <a:t>６）</a:t>
            </a:r>
            <a:r>
              <a:rPr lang="ja-JP" altLang="en-US" sz="1250" dirty="0">
                <a:solidFill>
                  <a:prstClr val="black"/>
                </a:solidFill>
                <a:latin typeface="Meiryo UI"/>
                <a:ea typeface="Meiryo UI"/>
                <a:cs typeface="Malgun Gothic Semilight"/>
              </a:rPr>
              <a:t>参加費について</a:t>
            </a:r>
            <a:endParaRPr lang="en-US" altLang="ja-JP" sz="1250" dirty="0">
              <a:solidFill>
                <a:prstClr val="black"/>
              </a:solidFill>
              <a:latin typeface="Meiryo UI"/>
              <a:ea typeface="Meiryo UI"/>
              <a:cs typeface="Malgun Gothic Semilight"/>
            </a:endParaRPr>
          </a:p>
          <a:p>
            <a:r>
              <a:rPr lang="ja-JP" altLang="en-US" sz="1250" dirty="0">
                <a:solidFill>
                  <a:prstClr val="black"/>
                </a:solidFill>
                <a:latin typeface="Meiryo UI"/>
                <a:ea typeface="Meiryo UI"/>
                <a:cs typeface="Malgun Gothic Semilight"/>
              </a:rPr>
              <a:t>　　　①</a:t>
            </a:r>
            <a:r>
              <a:rPr lang="zh-CN" altLang="en-US" sz="1250" dirty="0">
                <a:solidFill>
                  <a:prstClr val="black"/>
                </a:solidFill>
                <a:latin typeface="Meiryo UI"/>
                <a:ea typeface="Meiryo UI"/>
                <a:cs typeface="Malgun Gothic Semilight"/>
              </a:rPr>
              <a:t>大阪市阿倍野区薬剤師会</a:t>
            </a:r>
            <a:r>
              <a:rPr lang="en-US" altLang="zh-CN" sz="1250" dirty="0">
                <a:solidFill>
                  <a:prstClr val="black"/>
                </a:solidFill>
                <a:latin typeface="Meiryo UI"/>
                <a:ea typeface="Meiryo UI"/>
                <a:cs typeface="Malgun Gothic Semilight"/>
              </a:rPr>
              <a:t>/</a:t>
            </a:r>
            <a:r>
              <a:rPr lang="zh-CN" altLang="en-US" sz="1250" dirty="0">
                <a:solidFill>
                  <a:prstClr val="black"/>
                </a:solidFill>
                <a:latin typeface="Meiryo UI"/>
                <a:ea typeface="Meiryo UI"/>
                <a:cs typeface="Malgun Gothic Semilight"/>
              </a:rPr>
              <a:t>東住吉区薬剤師会</a:t>
            </a:r>
            <a:r>
              <a:rPr lang="en-US" altLang="zh-CN" sz="1250" dirty="0">
                <a:solidFill>
                  <a:prstClr val="black"/>
                </a:solidFill>
                <a:latin typeface="Meiryo UI"/>
                <a:ea typeface="Meiryo UI"/>
                <a:cs typeface="Malgun Gothic Semilight"/>
              </a:rPr>
              <a:t>/</a:t>
            </a:r>
            <a:r>
              <a:rPr lang="ja-JP" altLang="en-US" sz="1250" dirty="0">
                <a:solidFill>
                  <a:prstClr val="black"/>
                </a:solidFill>
                <a:latin typeface="Meiryo UI"/>
                <a:ea typeface="Meiryo UI"/>
                <a:cs typeface="Malgun Gothic Semilight"/>
              </a:rPr>
              <a:t>住吉区薬剤師会</a:t>
            </a:r>
            <a:r>
              <a:rPr lang="en-US" altLang="ja-JP" sz="1250" dirty="0">
                <a:solidFill>
                  <a:prstClr val="black"/>
                </a:solidFill>
                <a:latin typeface="Meiryo UI"/>
                <a:ea typeface="Meiryo UI"/>
                <a:cs typeface="Malgun Gothic Semilight"/>
              </a:rPr>
              <a:t>/</a:t>
            </a:r>
            <a:r>
              <a:rPr lang="zh-CN" altLang="en-US" sz="1250" dirty="0">
                <a:solidFill>
                  <a:prstClr val="black"/>
                </a:solidFill>
                <a:latin typeface="Meiryo UI"/>
                <a:ea typeface="Meiryo UI"/>
                <a:cs typeface="Malgun Gothic Semilight"/>
              </a:rPr>
              <a:t>平野</a:t>
            </a:r>
            <a:r>
              <a:rPr lang="ja-JP" altLang="en-US" sz="1250" dirty="0">
                <a:solidFill>
                  <a:prstClr val="black"/>
                </a:solidFill>
                <a:latin typeface="Meiryo UI"/>
                <a:ea typeface="Meiryo UI"/>
                <a:cs typeface="Malgun Gothic Semilight"/>
              </a:rPr>
              <a:t>区</a:t>
            </a:r>
            <a:r>
              <a:rPr lang="zh-CN" altLang="en-US" sz="1250" dirty="0">
                <a:solidFill>
                  <a:prstClr val="black"/>
                </a:solidFill>
                <a:latin typeface="Meiryo UI"/>
                <a:ea typeface="Meiryo UI"/>
                <a:cs typeface="Malgun Gothic Semilight"/>
              </a:rPr>
              <a:t>薬剤師会</a:t>
            </a:r>
            <a:r>
              <a:rPr lang="en-US" altLang="zh-CN" sz="1250" dirty="0">
                <a:solidFill>
                  <a:prstClr val="black"/>
                </a:solidFill>
                <a:latin typeface="Meiryo UI"/>
                <a:ea typeface="Meiryo UI"/>
                <a:cs typeface="Malgun Gothic Semilight"/>
              </a:rPr>
              <a:t>/</a:t>
            </a:r>
          </a:p>
          <a:p>
            <a:r>
              <a:rPr lang="ja-JP" altLang="en-US" sz="1250" dirty="0">
                <a:solidFill>
                  <a:prstClr val="black"/>
                </a:solidFill>
                <a:latin typeface="Meiryo UI"/>
                <a:ea typeface="Meiryo UI"/>
                <a:cs typeface="Malgun Gothic Semilight"/>
              </a:rPr>
              <a:t>　　　　 </a:t>
            </a:r>
            <a:r>
              <a:rPr lang="zh-CN" altLang="en-US" sz="1250" dirty="0">
                <a:solidFill>
                  <a:prstClr val="black"/>
                </a:solidFill>
                <a:latin typeface="Meiryo UI"/>
                <a:ea typeface="Meiryo UI"/>
                <a:cs typeface="Malgun Gothic Semilight"/>
              </a:rPr>
              <a:t>西成区薬剤師会</a:t>
            </a:r>
            <a:r>
              <a:rPr lang="en-US" altLang="zh-CN" sz="1250" dirty="0">
                <a:solidFill>
                  <a:prstClr val="black"/>
                </a:solidFill>
                <a:latin typeface="Meiryo UI"/>
                <a:ea typeface="Meiryo UI"/>
                <a:cs typeface="Malgun Gothic Semilight"/>
              </a:rPr>
              <a:t>/</a:t>
            </a:r>
            <a:r>
              <a:rPr lang="zh-CN" altLang="en-US" sz="1250" dirty="0">
                <a:solidFill>
                  <a:prstClr val="black"/>
                </a:solidFill>
                <a:latin typeface="Meiryo UI"/>
                <a:ea typeface="Meiryo UI"/>
                <a:cs typeface="Malgun Gothic Semilight"/>
              </a:rPr>
              <a:t>住之江区薬剤師会</a:t>
            </a:r>
            <a:r>
              <a:rPr lang="en-US" altLang="zh-CN" sz="1250" dirty="0">
                <a:solidFill>
                  <a:prstClr val="black"/>
                </a:solidFill>
                <a:latin typeface="Meiryo UI"/>
                <a:ea typeface="Meiryo UI"/>
                <a:cs typeface="Malgun Gothic Semilight"/>
              </a:rPr>
              <a:t>/</a:t>
            </a:r>
            <a:r>
              <a:rPr lang="zh-CN" altLang="en-US" sz="1250" dirty="0">
                <a:solidFill>
                  <a:prstClr val="black"/>
                </a:solidFill>
                <a:latin typeface="Meiryo UI"/>
                <a:ea typeface="Meiryo UI"/>
                <a:cs typeface="Malgun Gothic Semilight"/>
              </a:rPr>
              <a:t>生野区薬剤師会</a:t>
            </a:r>
            <a:r>
              <a:rPr lang="en-US" altLang="zh-CN" sz="1250" dirty="0">
                <a:solidFill>
                  <a:prstClr val="black"/>
                </a:solidFill>
                <a:latin typeface="Meiryo UI"/>
                <a:ea typeface="Meiryo UI"/>
                <a:cs typeface="Malgun Gothic Semilight"/>
              </a:rPr>
              <a:t>/</a:t>
            </a:r>
            <a:r>
              <a:rPr lang="zh-CN" altLang="en-US" sz="1250" dirty="0">
                <a:solidFill>
                  <a:prstClr val="black"/>
                </a:solidFill>
                <a:latin typeface="Meiryo UI"/>
                <a:ea typeface="Meiryo UI"/>
                <a:cs typeface="Malgun Gothic Semilight"/>
              </a:rPr>
              <a:t>浪速区薬剤師会</a:t>
            </a:r>
            <a:r>
              <a:rPr lang="en-US" altLang="zh-CN" sz="1250" dirty="0">
                <a:solidFill>
                  <a:prstClr val="black"/>
                </a:solidFill>
                <a:latin typeface="Meiryo UI"/>
                <a:ea typeface="Meiryo UI"/>
                <a:cs typeface="Malgun Gothic Semilight"/>
              </a:rPr>
              <a:t>/</a:t>
            </a:r>
            <a:r>
              <a:rPr lang="zh-CN" altLang="en-US" sz="1250" dirty="0">
                <a:solidFill>
                  <a:prstClr val="black"/>
                </a:solidFill>
                <a:latin typeface="Meiryo UI"/>
                <a:ea typeface="Meiryo UI"/>
                <a:cs typeface="Malgun Gothic Semilight"/>
              </a:rPr>
              <a:t>大正区薬剤師会</a:t>
            </a:r>
            <a:r>
              <a:rPr lang="en-US" altLang="zh-CN" sz="1250" dirty="0">
                <a:solidFill>
                  <a:prstClr val="black"/>
                </a:solidFill>
                <a:latin typeface="Meiryo UI"/>
                <a:ea typeface="Meiryo UI"/>
                <a:cs typeface="Malgun Gothic Semilight"/>
              </a:rPr>
              <a:t>/</a:t>
            </a:r>
          </a:p>
          <a:p>
            <a:r>
              <a:rPr lang="en-US" altLang="zh-CN" sz="1250" dirty="0">
                <a:solidFill>
                  <a:prstClr val="black"/>
                </a:solidFill>
                <a:latin typeface="Meiryo UI"/>
                <a:ea typeface="Meiryo UI"/>
                <a:cs typeface="Malgun Gothic Semilight"/>
              </a:rPr>
              <a:t>         </a:t>
            </a:r>
            <a:r>
              <a:rPr lang="zh-CN" altLang="en-US" sz="1250" dirty="0">
                <a:solidFill>
                  <a:prstClr val="black"/>
                </a:solidFill>
                <a:latin typeface="Meiryo UI"/>
                <a:ea typeface="Meiryo UI"/>
                <a:cs typeface="Malgun Gothic Semilight"/>
              </a:rPr>
              <a:t>東大阪市布施薬剤師会</a:t>
            </a:r>
            <a:r>
              <a:rPr lang="ja-JP" altLang="en-US" sz="1250" dirty="0">
                <a:solidFill>
                  <a:prstClr val="black"/>
                </a:solidFill>
                <a:latin typeface="Meiryo UI"/>
                <a:ea typeface="Meiryo UI"/>
                <a:cs typeface="Malgun Gothic Semilight"/>
              </a:rPr>
              <a:t>は無料</a:t>
            </a:r>
            <a:endParaRPr lang="zh-CN" altLang="en-US" sz="1250" dirty="0">
              <a:solidFill>
                <a:prstClr val="black"/>
              </a:solidFill>
              <a:latin typeface="Meiryo UI"/>
              <a:ea typeface="Meiryo UI"/>
              <a:cs typeface="Malgun Gothic Semilight"/>
            </a:endParaRPr>
          </a:p>
          <a:p>
            <a:r>
              <a:rPr lang="ja-JP" altLang="en-US" sz="1250" dirty="0">
                <a:solidFill>
                  <a:prstClr val="black"/>
                </a:solidFill>
                <a:latin typeface="Meiryo UI"/>
                <a:ea typeface="Meiryo UI"/>
                <a:cs typeface="Malgun Gothic Semilight"/>
              </a:rPr>
              <a:t>　　　②大阪府の上記以外の地域薬剤師会は</a:t>
            </a:r>
            <a:r>
              <a:rPr lang="en-US" altLang="ja-JP" sz="1250" dirty="0">
                <a:solidFill>
                  <a:prstClr val="black"/>
                </a:solidFill>
                <a:latin typeface="Meiryo UI"/>
                <a:ea typeface="Meiryo UI"/>
                <a:cs typeface="Malgun Gothic Semilight"/>
              </a:rPr>
              <a:t>500</a:t>
            </a:r>
            <a:r>
              <a:rPr lang="ja-JP" altLang="en-US" sz="1250" dirty="0">
                <a:solidFill>
                  <a:prstClr val="black"/>
                </a:solidFill>
                <a:latin typeface="Meiryo UI"/>
                <a:ea typeface="Meiryo UI"/>
                <a:cs typeface="Malgun Gothic Semilight"/>
              </a:rPr>
              <a:t>円</a:t>
            </a:r>
            <a:endParaRPr lang="en-US" altLang="ja-JP" sz="1250" dirty="0">
              <a:solidFill>
                <a:prstClr val="black"/>
              </a:solidFill>
              <a:latin typeface="Meiryo UI"/>
              <a:ea typeface="Meiryo UI"/>
              <a:cs typeface="Malgun Gothic Semilight"/>
            </a:endParaRPr>
          </a:p>
          <a:p>
            <a:r>
              <a:rPr lang="ja-JP" altLang="en-US" sz="1250" dirty="0">
                <a:solidFill>
                  <a:prstClr val="black"/>
                </a:solidFill>
                <a:latin typeface="Meiryo UI"/>
                <a:ea typeface="Meiryo UI"/>
                <a:cs typeface="Malgun Gothic Semilight"/>
              </a:rPr>
              <a:t>　　　③大阪府薬剤師会本部会員と非会員は</a:t>
            </a:r>
            <a:r>
              <a:rPr lang="en-US" altLang="ja-JP" sz="1250" dirty="0">
                <a:solidFill>
                  <a:prstClr val="black"/>
                </a:solidFill>
                <a:latin typeface="Meiryo UI"/>
                <a:ea typeface="Meiryo UI"/>
                <a:cs typeface="Malgun Gothic Semilight"/>
              </a:rPr>
              <a:t>5,000</a:t>
            </a:r>
            <a:r>
              <a:rPr lang="ja-JP" altLang="en-US" sz="1250" dirty="0">
                <a:solidFill>
                  <a:prstClr val="black"/>
                </a:solidFill>
                <a:latin typeface="Meiryo UI"/>
                <a:ea typeface="Meiryo UI"/>
                <a:cs typeface="Malgun Gothic Semilight"/>
              </a:rPr>
              <a:t>円</a:t>
            </a:r>
            <a:endParaRPr lang="en-US" altLang="ja-JP" sz="1250" dirty="0">
              <a:solidFill>
                <a:prstClr val="black"/>
              </a:solidFill>
              <a:latin typeface="Meiryo UI"/>
              <a:ea typeface="Meiryo UI"/>
              <a:cs typeface="Malgun Gothic Semilight"/>
            </a:endParaRPr>
          </a:p>
          <a:p>
            <a:r>
              <a:rPr lang="ja-JP" altLang="en-US" sz="1250" dirty="0">
                <a:solidFill>
                  <a:prstClr val="black"/>
                </a:solidFill>
                <a:latin typeface="Meiryo UI"/>
                <a:ea typeface="Meiryo UI"/>
                <a:cs typeface="Malgun Gothic Semilight"/>
              </a:rPr>
              <a:t>　　　＊事前登録のメールアドレスに参加費振込先をご連絡いたします。</a:t>
            </a:r>
            <a:endParaRPr lang="en-US" altLang="ja-JP" sz="1250" dirty="0">
              <a:solidFill>
                <a:prstClr val="black"/>
              </a:solidFill>
              <a:latin typeface="Meiryo UI"/>
              <a:ea typeface="Meiryo UI"/>
              <a:cs typeface="Malgun Gothic Semilight"/>
            </a:endParaRPr>
          </a:p>
          <a:p>
            <a:r>
              <a:rPr lang="ja-JP" altLang="en-US" sz="1250" dirty="0">
                <a:solidFill>
                  <a:prstClr val="black"/>
                </a:solidFill>
                <a:latin typeface="Meiryo UI"/>
                <a:ea typeface="Meiryo UI"/>
                <a:cs typeface="Malgun Gothic Semilight"/>
              </a:rPr>
              <a:t>　　　　 </a:t>
            </a:r>
            <a:r>
              <a:rPr lang="ja-JP" altLang="en-US" sz="1200" b="1" dirty="0">
                <a:solidFill>
                  <a:prstClr val="black"/>
                </a:solidFill>
                <a:latin typeface="+mn-ea"/>
              </a:rPr>
              <a:t>事前登録のメールアドレスに、参加費の振込先を連絡致しますので、参加費をお振り込みください。</a:t>
            </a:r>
            <a:endParaRPr lang="en-US" altLang="ja-JP" sz="1200" b="1" dirty="0">
              <a:solidFill>
                <a:prstClr val="black"/>
              </a:solidFill>
              <a:latin typeface="Meiryo UI"/>
              <a:ea typeface="Meiryo UI"/>
              <a:cs typeface="Malgun Gothic Semilight"/>
            </a:endParaRPr>
          </a:p>
          <a:p>
            <a:pPr defTabSz="934251">
              <a:spcBef>
                <a:spcPts val="566"/>
              </a:spcBef>
            </a:pPr>
            <a:r>
              <a:rPr lang="ja-JP" altLang="en-US" sz="1200" dirty="0">
                <a:solidFill>
                  <a:prstClr val="black"/>
                </a:solidFill>
                <a:latin typeface="Meiryo UI"/>
                <a:ea typeface="Meiryo UI"/>
                <a:cs typeface="Malgun Gothic Semilight"/>
              </a:rPr>
              <a:t>　　</a:t>
            </a:r>
            <a:endParaRPr lang="en-US" altLang="ja-JP" sz="1200" dirty="0">
              <a:solidFill>
                <a:prstClr val="black"/>
              </a:solidFill>
              <a:latin typeface="Meiryo UI"/>
              <a:ea typeface="Meiryo UI"/>
              <a:cs typeface="Malgun Gothic Semilight"/>
            </a:endParaRPr>
          </a:p>
        </p:txBody>
      </p:sp>
      <p:sp>
        <p:nvSpPr>
          <p:cNvPr id="5" name="AutoShape 2">
            <a:extLst>
              <a:ext uri="{FF2B5EF4-FFF2-40B4-BE49-F238E27FC236}">
                <a16:creationId xmlns:a16="http://schemas.microsoft.com/office/drawing/2014/main" id="{1F1A0B6E-A575-478C-B8FE-3451632CCDC1}"/>
              </a:ext>
            </a:extLst>
          </p:cNvPr>
          <p:cNvSpPr>
            <a:spLocks noChangeAspect="1" noChangeArrowheads="1"/>
          </p:cNvSpPr>
          <p:nvPr/>
        </p:nvSpPr>
        <p:spPr bwMode="auto">
          <a:xfrm>
            <a:off x="2199080" y="5297102"/>
            <a:ext cx="201119" cy="2011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3835" tIns="41917" rIns="83835" bIns="41917" numCol="1" anchor="t" anchorCtr="0" compatLnSpc="1">
            <a:prstTxWarp prst="textNoShape">
              <a:avLst/>
            </a:prstTxWarp>
          </a:bodyPr>
          <a:lstStyle/>
          <a:p>
            <a:pPr defTabSz="934251"/>
            <a:endParaRPr lang="ja-JP" altLang="en-US" sz="1839">
              <a:solidFill>
                <a:prstClr val="black"/>
              </a:solidFill>
              <a:latin typeface="Segoe UI"/>
              <a:ea typeface="メイリオ"/>
            </a:endParaRPr>
          </a:p>
        </p:txBody>
      </p:sp>
      <p:sp>
        <p:nvSpPr>
          <p:cNvPr id="6" name="四角形: 角を丸くする 5">
            <a:extLst>
              <a:ext uri="{FF2B5EF4-FFF2-40B4-BE49-F238E27FC236}">
                <a16:creationId xmlns:a16="http://schemas.microsoft.com/office/drawing/2014/main" id="{A5D0C240-B5ED-4D56-A887-8562BB3EA941}"/>
              </a:ext>
            </a:extLst>
          </p:cNvPr>
          <p:cNvSpPr/>
          <p:nvPr/>
        </p:nvSpPr>
        <p:spPr>
          <a:xfrm>
            <a:off x="531756" y="1828240"/>
            <a:ext cx="3125725" cy="1327544"/>
          </a:xfrm>
          <a:prstGeom prst="roundRect">
            <a:avLst/>
          </a:prstGeom>
          <a:noFill/>
          <a:ln w="38100" cap="flat" cmpd="sng" algn="ctr">
            <a:solidFill>
              <a:schemeClr val="accent1"/>
            </a:solidFill>
            <a:prstDash val="solid"/>
          </a:ln>
          <a:effectLst/>
        </p:spPr>
        <p:txBody>
          <a:bodyPr rtlCol="0" anchor="ctr"/>
          <a:lstStyle/>
          <a:p>
            <a:pPr algn="ctr" defTabSz="861963">
              <a:defRPr/>
            </a:pPr>
            <a:r>
              <a:rPr lang="ja-JP" altLang="en-US" sz="1508" kern="0" dirty="0">
                <a:solidFill>
                  <a:prstClr val="black"/>
                </a:solidFill>
                <a:latin typeface="ＭＳ Ｐゴシック" panose="020B0600070205080204" pitchFamily="50" charset="-128"/>
                <a:ea typeface="ＭＳ Ｐゴシック" panose="020B0600070205080204" pitchFamily="50" charset="-128"/>
              </a:rPr>
              <a:t>①　二次元コードから登録</a:t>
            </a:r>
            <a:endParaRPr lang="en-US" altLang="ja-JP" sz="1508" kern="0" dirty="0">
              <a:solidFill>
                <a:prstClr val="black"/>
              </a:solidFill>
              <a:latin typeface="ＭＳ Ｐゴシック" panose="020B0600070205080204" pitchFamily="50" charset="-128"/>
              <a:ea typeface="ＭＳ Ｐゴシック" panose="020B0600070205080204" pitchFamily="50" charset="-128"/>
            </a:endParaRPr>
          </a:p>
          <a:p>
            <a:pPr algn="ctr" defTabSz="861963">
              <a:defRPr/>
            </a:pPr>
            <a:endParaRPr lang="en-US" altLang="ja-JP" sz="1508" kern="0" dirty="0">
              <a:solidFill>
                <a:prstClr val="black"/>
              </a:solidFill>
              <a:latin typeface="ＭＳ Ｐゴシック" panose="020B0600070205080204" pitchFamily="50" charset="-128"/>
              <a:ea typeface="ＭＳ Ｐゴシック" panose="020B0600070205080204" pitchFamily="50" charset="-128"/>
            </a:endParaRPr>
          </a:p>
          <a:p>
            <a:pPr algn="ctr" defTabSz="861963">
              <a:defRPr/>
            </a:pPr>
            <a:endParaRPr lang="en-US" altLang="ja-JP" sz="1508" kern="0" dirty="0">
              <a:solidFill>
                <a:prstClr val="black"/>
              </a:solidFill>
              <a:latin typeface="ＭＳ Ｐゴシック" panose="020B0600070205080204" pitchFamily="50" charset="-128"/>
              <a:ea typeface="ＭＳ Ｐゴシック" panose="020B0600070205080204" pitchFamily="50" charset="-128"/>
            </a:endParaRPr>
          </a:p>
          <a:p>
            <a:pPr algn="ctr" defTabSz="861963">
              <a:defRPr/>
            </a:pPr>
            <a:endParaRPr lang="en-US" altLang="ja-JP" sz="1697" kern="0" dirty="0">
              <a:solidFill>
                <a:prstClr val="black"/>
              </a:solidFill>
              <a:latin typeface="ＭＳ Ｐゴシック" panose="020B0600070205080204" pitchFamily="50" charset="-128"/>
              <a:ea typeface="ＭＳ Ｐゴシック" panose="020B0600070205080204" pitchFamily="50" charset="-128"/>
            </a:endParaRPr>
          </a:p>
          <a:p>
            <a:pPr algn="ctr" defTabSz="861963">
              <a:defRPr/>
            </a:pPr>
            <a:endParaRPr lang="en-US" altLang="ja-JP" sz="1697" kern="0" dirty="0">
              <a:solidFill>
                <a:prstClr val="black"/>
              </a:solidFill>
              <a:latin typeface="ＭＳ Ｐゴシック" panose="020B0600070205080204" pitchFamily="50" charset="-128"/>
              <a:ea typeface="ＭＳ Ｐゴシック" panose="020B0600070205080204" pitchFamily="50" charset="-128"/>
            </a:endParaRPr>
          </a:p>
        </p:txBody>
      </p:sp>
      <p:sp>
        <p:nvSpPr>
          <p:cNvPr id="8" name="四角形: 角を丸くする 7">
            <a:extLst>
              <a:ext uri="{FF2B5EF4-FFF2-40B4-BE49-F238E27FC236}">
                <a16:creationId xmlns:a16="http://schemas.microsoft.com/office/drawing/2014/main" id="{881D8C78-47AA-4D35-AC44-401A013BBF9E}"/>
              </a:ext>
            </a:extLst>
          </p:cNvPr>
          <p:cNvSpPr/>
          <p:nvPr/>
        </p:nvSpPr>
        <p:spPr>
          <a:xfrm>
            <a:off x="3990462" y="1802957"/>
            <a:ext cx="3125725" cy="1293891"/>
          </a:xfrm>
          <a:prstGeom prst="roundRect">
            <a:avLst/>
          </a:prstGeom>
          <a:noFill/>
          <a:ln w="38100" cap="flat" cmpd="sng" algn="ctr">
            <a:solidFill>
              <a:schemeClr val="accent1"/>
            </a:solidFill>
            <a:prstDash val="solid"/>
          </a:ln>
          <a:effectLst/>
        </p:spPr>
        <p:txBody>
          <a:bodyPr rtlCol="0" anchor="ctr"/>
          <a:lstStyle/>
          <a:p>
            <a:pPr algn="ctr" defTabSz="934251"/>
            <a:r>
              <a:rPr lang="ja-JP" altLang="en-US" sz="1320" kern="0" dirty="0">
                <a:solidFill>
                  <a:prstClr val="black"/>
                </a:solidFill>
                <a:latin typeface="ＭＳ Ｐゴシック" panose="020B0600070205080204" pitchFamily="50" charset="-128"/>
                <a:ea typeface="ＭＳ Ｐゴシック" panose="020B0600070205080204" pitchFamily="50" charset="-128"/>
              </a:rPr>
              <a:t>②　</a:t>
            </a:r>
            <a:r>
              <a:rPr lang="en-US" altLang="ja-JP" sz="1320" kern="0" dirty="0">
                <a:solidFill>
                  <a:prstClr val="black"/>
                </a:solidFill>
                <a:latin typeface="ＭＳ Ｐゴシック" panose="020B0600070205080204" pitchFamily="50" charset="-128"/>
                <a:ea typeface="ＭＳ Ｐゴシック" panose="020B0600070205080204" pitchFamily="50" charset="-128"/>
                <a:hlinkClick r:id="rId2"/>
              </a:rPr>
              <a:t>https://nippon-shinyaku-co-jp.zoom.us/webinar/register/WN_joitrzG2QB21592p6llrJg</a:t>
            </a:r>
            <a:endParaRPr lang="en-US" altLang="ja-JP" sz="1320" kern="0" dirty="0">
              <a:solidFill>
                <a:prstClr val="black"/>
              </a:solidFill>
              <a:latin typeface="ＭＳ Ｐゴシック" panose="020B0600070205080204" pitchFamily="50" charset="-128"/>
              <a:ea typeface="ＭＳ Ｐゴシック" panose="020B0600070205080204" pitchFamily="50" charset="-128"/>
            </a:endParaRPr>
          </a:p>
        </p:txBody>
      </p:sp>
      <p:sp>
        <p:nvSpPr>
          <p:cNvPr id="10" name="Freeform 12">
            <a:extLst>
              <a:ext uri="{FF2B5EF4-FFF2-40B4-BE49-F238E27FC236}">
                <a16:creationId xmlns:a16="http://schemas.microsoft.com/office/drawing/2014/main" id="{8F302FC4-48A5-D2BA-FC84-E01A1E371393}"/>
              </a:ext>
            </a:extLst>
          </p:cNvPr>
          <p:cNvSpPr/>
          <p:nvPr/>
        </p:nvSpPr>
        <p:spPr>
          <a:xfrm>
            <a:off x="-37339" y="-1041138"/>
            <a:ext cx="7593839" cy="1531709"/>
          </a:xfrm>
          <a:custGeom>
            <a:avLst/>
            <a:gdLst/>
            <a:ahLst/>
            <a:cxnLst/>
            <a:rect l="l" t="t" r="r" b="b"/>
            <a:pathLst>
              <a:path w="7593839" h="1531709">
                <a:moveTo>
                  <a:pt x="0" y="0"/>
                </a:moveTo>
                <a:lnTo>
                  <a:pt x="7593839" y="0"/>
                </a:lnTo>
                <a:lnTo>
                  <a:pt x="7593839" y="1531709"/>
                </a:lnTo>
                <a:lnTo>
                  <a:pt x="0" y="1531709"/>
                </a:lnTo>
                <a:lnTo>
                  <a:pt x="0" y="0"/>
                </a:lnTo>
                <a:close/>
              </a:path>
            </a:pathLst>
          </a:custGeom>
          <a:blipFill>
            <a:blip r:embed="rId3">
              <a:extLst>
                <a:ext uri="{96DAC541-7B7A-43D3-8B79-37D633B846F1}">
                  <asvg:svgBlip xmlns:asvg="http://schemas.microsoft.com/office/drawing/2016/SVG/main" r:embed="rId4"/>
                </a:ext>
              </a:extLst>
            </a:blip>
            <a:stretch>
              <a:fillRect t="-131739" b="-29472"/>
            </a:stretch>
          </a:blipFill>
        </p:spPr>
        <p:txBody>
          <a:bodyPr/>
          <a:lstStyle/>
          <a:p>
            <a:endParaRPr lang="ja-JP" altLang="en-US" dirty="0"/>
          </a:p>
        </p:txBody>
      </p:sp>
      <p:sp>
        <p:nvSpPr>
          <p:cNvPr id="12" name="Freeform 2">
            <a:extLst>
              <a:ext uri="{FF2B5EF4-FFF2-40B4-BE49-F238E27FC236}">
                <a16:creationId xmlns:a16="http://schemas.microsoft.com/office/drawing/2014/main" id="{A91AD37D-436E-61AA-0665-F2E1E82283E5}"/>
              </a:ext>
            </a:extLst>
          </p:cNvPr>
          <p:cNvSpPr/>
          <p:nvPr/>
        </p:nvSpPr>
        <p:spPr>
          <a:xfrm>
            <a:off x="-5589" y="9283871"/>
            <a:ext cx="7593839" cy="1531709"/>
          </a:xfrm>
          <a:custGeom>
            <a:avLst/>
            <a:gdLst/>
            <a:ahLst/>
            <a:cxnLst/>
            <a:rect l="l" t="t" r="r" b="b"/>
            <a:pathLst>
              <a:path w="7593839" h="1531709">
                <a:moveTo>
                  <a:pt x="0" y="0"/>
                </a:moveTo>
                <a:lnTo>
                  <a:pt x="7593839" y="0"/>
                </a:lnTo>
                <a:lnTo>
                  <a:pt x="7593839" y="1531709"/>
                </a:lnTo>
                <a:lnTo>
                  <a:pt x="0" y="1531709"/>
                </a:lnTo>
                <a:lnTo>
                  <a:pt x="0" y="0"/>
                </a:lnTo>
                <a:close/>
              </a:path>
            </a:pathLst>
          </a:custGeom>
          <a:blipFill>
            <a:blip r:embed="rId3">
              <a:extLst>
                <a:ext uri="{96DAC541-7B7A-43D3-8B79-37D633B846F1}">
                  <asvg:svgBlip xmlns:asvg="http://schemas.microsoft.com/office/drawing/2016/SVG/main" r:embed="rId4"/>
                </a:ext>
              </a:extLst>
            </a:blip>
            <a:stretch>
              <a:fillRect b="-161211"/>
            </a:stretch>
          </a:blipFill>
        </p:spPr>
        <p:txBody>
          <a:bodyPr/>
          <a:lstStyle/>
          <a:p>
            <a:endParaRPr lang="ja-JP" altLang="en-US"/>
          </a:p>
        </p:txBody>
      </p:sp>
      <p:pic>
        <p:nvPicPr>
          <p:cNvPr id="13" name="図 12" descr="QR コード&#10;&#10;自動的に生成された説明">
            <a:extLst>
              <a:ext uri="{FF2B5EF4-FFF2-40B4-BE49-F238E27FC236}">
                <a16:creationId xmlns:a16="http://schemas.microsoft.com/office/drawing/2014/main" id="{EEA1EC37-5A14-A314-8DB2-01548B7DF3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7049" y="2125057"/>
            <a:ext cx="968201" cy="968201"/>
          </a:xfrm>
          <a:prstGeom prst="rect">
            <a:avLst/>
          </a:prstGeom>
          <a:ln>
            <a:solidFill>
              <a:schemeClr val="tx1"/>
            </a:solidFill>
          </a:ln>
        </p:spPr>
      </p:pic>
      <p:sp>
        <p:nvSpPr>
          <p:cNvPr id="9" name="正方形/長方形 8">
            <a:extLst>
              <a:ext uri="{FF2B5EF4-FFF2-40B4-BE49-F238E27FC236}">
                <a16:creationId xmlns:a16="http://schemas.microsoft.com/office/drawing/2014/main" id="{82993719-7AA6-4C6D-B5BF-C7B8178A8B38}"/>
              </a:ext>
            </a:extLst>
          </p:cNvPr>
          <p:cNvSpPr/>
          <p:nvPr/>
        </p:nvSpPr>
        <p:spPr>
          <a:xfrm>
            <a:off x="601427" y="8191309"/>
            <a:ext cx="6112108" cy="789684"/>
          </a:xfrm>
          <a:prstGeom prst="rect">
            <a:avLst/>
          </a:prstGeom>
          <a:solidFill>
            <a:schemeClr val="bg1"/>
          </a:solidFill>
          <a:ln w="28575" cap="flat" cmpd="sng" algn="ctr">
            <a:solidFill>
              <a:schemeClr val="accent1"/>
            </a:solidFill>
            <a:prstDash val="solid"/>
          </a:ln>
          <a:effectLst/>
        </p:spPr>
        <p:txBody>
          <a:bodyPr rtlCol="0" anchor="ctr"/>
          <a:lstStyle/>
          <a:p>
            <a:pPr defTabSz="934251">
              <a:spcBef>
                <a:spcPts val="566"/>
              </a:spcBef>
            </a:pPr>
            <a:r>
              <a:rPr lang="en-US" altLang="ja-JP" sz="1248" kern="100" dirty="0">
                <a:solidFill>
                  <a:sysClr val="windowText" lastClr="000000"/>
                </a:solidFill>
                <a:latin typeface="Meiryo UI" panose="020B0604030504040204" pitchFamily="50" charset="-128"/>
                <a:ea typeface="Meiryo UI" panose="020B0604030504040204" pitchFamily="50" charset="-128"/>
                <a:cs typeface="Courier New" panose="02070309020205020404" pitchFamily="49" charset="0"/>
              </a:rPr>
              <a:t>【</a:t>
            </a:r>
            <a:r>
              <a:rPr lang="ja-JP" altLang="en-US" sz="1248" kern="100" dirty="0">
                <a:solidFill>
                  <a:sysClr val="windowText" lastClr="000000"/>
                </a:solidFill>
                <a:latin typeface="Meiryo UI" panose="020B0604030504040204" pitchFamily="50" charset="-128"/>
                <a:ea typeface="Meiryo UI" panose="020B0604030504040204" pitchFamily="50" charset="-128"/>
                <a:cs typeface="Courier New" panose="02070309020205020404" pitchFamily="49" charset="0"/>
              </a:rPr>
              <a:t>お問い合わせ先</a:t>
            </a:r>
            <a:r>
              <a:rPr lang="en-US" altLang="ja-JP" sz="1248" kern="100" dirty="0">
                <a:solidFill>
                  <a:sysClr val="windowText" lastClr="000000"/>
                </a:solidFill>
                <a:latin typeface="Meiryo UI" panose="020B0604030504040204" pitchFamily="50" charset="-128"/>
                <a:ea typeface="Meiryo UI" panose="020B0604030504040204" pitchFamily="50" charset="-128"/>
                <a:cs typeface="Courier New" panose="02070309020205020404" pitchFamily="49" charset="0"/>
              </a:rPr>
              <a:t>】</a:t>
            </a:r>
            <a:r>
              <a:rPr lang="ja-JP" altLang="en-US" sz="1248" kern="100" dirty="0">
                <a:solidFill>
                  <a:sysClr val="windowText" lastClr="000000"/>
                </a:solidFill>
                <a:latin typeface="Meiryo UI" panose="020B0604030504040204" pitchFamily="50" charset="-128"/>
                <a:ea typeface="Meiryo UI" panose="020B0604030504040204" pitchFamily="50" charset="-128"/>
                <a:cs typeface="Courier New" panose="02070309020205020404" pitchFamily="49" charset="0"/>
              </a:rPr>
              <a:t>日本新薬㈱　関西支店　大阪営業所　樹野　陽祐</a:t>
            </a:r>
            <a:endParaRPr lang="en-US" altLang="ja-JP" sz="1248" kern="100" dirty="0">
              <a:solidFill>
                <a:sysClr val="windowText" lastClr="000000"/>
              </a:solidFill>
              <a:latin typeface="Meiryo UI" panose="020B0604030504040204" pitchFamily="50" charset="-128"/>
              <a:ea typeface="Meiryo UI" panose="020B0604030504040204" pitchFamily="50" charset="-128"/>
              <a:cs typeface="Courier New" panose="02070309020205020404" pitchFamily="49" charset="0"/>
            </a:endParaRPr>
          </a:p>
          <a:p>
            <a:pPr defTabSz="934251">
              <a:spcBef>
                <a:spcPts val="566"/>
              </a:spcBef>
            </a:pPr>
            <a:r>
              <a:rPr lang="en-US" altLang="ja-JP" sz="1248" kern="100" dirty="0">
                <a:solidFill>
                  <a:sysClr val="windowText" lastClr="000000"/>
                </a:solidFill>
                <a:latin typeface="Meiryo UI" panose="020B0604030504040204" pitchFamily="50" charset="-128"/>
                <a:ea typeface="Meiryo UI" panose="020B0604030504040204" pitchFamily="50" charset="-128"/>
                <a:cs typeface="Courier New" panose="02070309020205020404" pitchFamily="49" charset="0"/>
              </a:rPr>
              <a:t>TEL</a:t>
            </a:r>
            <a:r>
              <a:rPr lang="ja-JP" altLang="en-US" sz="1248" kern="100" dirty="0">
                <a:solidFill>
                  <a:sysClr val="windowText" lastClr="000000"/>
                </a:solidFill>
                <a:latin typeface="Meiryo UI" panose="020B0604030504040204" pitchFamily="50" charset="-128"/>
                <a:ea typeface="Meiryo UI" panose="020B0604030504040204" pitchFamily="50" charset="-128"/>
                <a:cs typeface="Courier New" panose="02070309020205020404" pitchFamily="49" charset="0"/>
              </a:rPr>
              <a:t>：</a:t>
            </a:r>
            <a:r>
              <a:rPr lang="en-US" altLang="ja-JP" sz="1248" kern="100" dirty="0">
                <a:solidFill>
                  <a:sysClr val="windowText" lastClr="000000"/>
                </a:solidFill>
                <a:latin typeface="Meiryo UI" panose="020B0604030504040204" pitchFamily="50" charset="-128"/>
                <a:ea typeface="Meiryo UI" panose="020B0604030504040204" pitchFamily="50" charset="-128"/>
                <a:cs typeface="Courier New" panose="02070309020205020404" pitchFamily="49" charset="0"/>
              </a:rPr>
              <a:t>080-6197-3869 </a:t>
            </a:r>
            <a:r>
              <a:rPr lang="ja-JP" altLang="en-US" sz="1248" kern="100" dirty="0">
                <a:solidFill>
                  <a:sysClr val="windowText" lastClr="000000"/>
                </a:solidFill>
                <a:latin typeface="Meiryo UI" panose="020B0604030504040204" pitchFamily="50" charset="-128"/>
                <a:ea typeface="Meiryo UI" panose="020B0604030504040204" pitchFamily="50" charset="-128"/>
                <a:cs typeface="Courier New" panose="02070309020205020404" pitchFamily="49" charset="0"/>
              </a:rPr>
              <a:t>　</a:t>
            </a:r>
            <a:r>
              <a:rPr lang="en-US" altLang="ja-JP" sz="1248" kern="100" dirty="0" err="1">
                <a:solidFill>
                  <a:sysClr val="windowText" lastClr="000000"/>
                </a:solidFill>
                <a:latin typeface="Meiryo UI" panose="020B0604030504040204" pitchFamily="50" charset="-128"/>
                <a:ea typeface="Meiryo UI" panose="020B0604030504040204" pitchFamily="50" charset="-128"/>
                <a:cs typeface="Courier New" panose="02070309020205020404" pitchFamily="49" charset="0"/>
              </a:rPr>
              <a:t>E-mail:y.tatsuno@po.nippon-Shinyaku.co.jp</a:t>
            </a:r>
            <a:endParaRPr lang="en-US" altLang="ja-JP" sz="1248" kern="100" dirty="0">
              <a:solidFill>
                <a:sysClr val="windowText" lastClr="000000"/>
              </a:solidFill>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2596367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3466</TotalTime>
  <Words>564</Words>
  <Application>Microsoft Office PowerPoint</Application>
  <PresentationFormat>ユーザー設定</PresentationFormat>
  <Paragraphs>62</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ADLaM Display</vt:lpstr>
      <vt:lpstr>Segoe UI</vt:lpstr>
      <vt:lpstr>Meiryo UI</vt:lpstr>
      <vt:lpstr>Calibri</vt:lpstr>
      <vt:lpstr>Arial</vt:lpstr>
      <vt:lpstr>HGP創英角ﾎﾟｯﾌﾟ体</vt:lpstr>
      <vt:lpstr>ＭＳ Ｐゴシック</vt:lpstr>
      <vt:lpstr>HG丸ｺﾞｼｯｸM-PRO</vt:lpstr>
      <vt:lpstr>Office Theme</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Geometric Seminar Certificate</dc:title>
  <dc:creator>青澤 理恵／Rie AOSAWA</dc:creator>
  <cp:lastModifiedBy>office@abeyaku.jp</cp:lastModifiedBy>
  <cp:revision>37</cp:revision>
  <cp:lastPrinted>2025-10-07T07:02:08Z</cp:lastPrinted>
  <dcterms:created xsi:type="dcterms:W3CDTF">2006-08-16T00:00:00Z</dcterms:created>
  <dcterms:modified xsi:type="dcterms:W3CDTF">2025-10-20T01:39:39Z</dcterms:modified>
  <dc:identifier>DAGdvonZD-g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2183168</vt:lpwstr>
  </property>
  <property fmtid="{D5CDD505-2E9C-101B-9397-08002B2CF9AE}" pid="3" name="NXPowerLiteSettings">
    <vt:lpwstr>E700052003A000</vt:lpwstr>
  </property>
  <property fmtid="{D5CDD505-2E9C-101B-9397-08002B2CF9AE}" pid="4" name="NXPowerLiteVersion">
    <vt:lpwstr>D9.1.3</vt:lpwstr>
  </property>
</Properties>
</file>